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77" r:id="rId5"/>
    <p:sldId id="278" r:id="rId6"/>
    <p:sldId id="279" r:id="rId7"/>
    <p:sldId id="280" r:id="rId8"/>
    <p:sldId id="281" r:id="rId9"/>
    <p:sldId id="282" r:id="rId10"/>
    <p:sldId id="265" r:id="rId11"/>
    <p:sldId id="283" r:id="rId12"/>
    <p:sldId id="288" r:id="rId13"/>
    <p:sldId id="289" r:id="rId14"/>
    <p:sldId id="290" r:id="rId15"/>
    <p:sldId id="291" r:id="rId16"/>
    <p:sldId id="292" r:id="rId17"/>
    <p:sldId id="293" r:id="rId18"/>
    <p:sldId id="287" r:id="rId19"/>
    <p:sldId id="285" r:id="rId20"/>
    <p:sldId id="284" r:id="rId21"/>
    <p:sldId id="276" r:id="rId22"/>
    <p:sldId id="269" r:id="rId23"/>
  </p:sldIdLst>
  <p:sldSz cx="9144000" cy="6858000" type="screen4x3"/>
  <p:notesSz cx="6858000" cy="9144000"/>
  <p:embeddedFontLst>
    <p:embeddedFont>
      <p:font typeface="Abril Fatface" panose="02000503000000020003" pitchFamily="2" charset="77"/>
      <p:regular r:id="rId25"/>
    </p:embeddedFont>
    <p:embeddedFont>
      <p:font typeface="Audiowide" panose="02000503000000020004" pitchFamily="2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entury Gothic" panose="020B0502020202020204" pitchFamily="34" charset="0"/>
      <p:regular r:id="rId31"/>
      <p:bold r:id="rId32"/>
      <p:italic r:id="rId33"/>
      <p:boldItalic r:id="rId34"/>
    </p:embeddedFont>
    <p:embeddedFont>
      <p:font typeface="Helvetica Neue" panose="02000503000000020004" pitchFamily="2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iETif8RR2kK5K8ofQG/Sf75tq3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C00B15-CA6F-42A9-8972-22DCB8D89E5A}" v="4933" dt="2020-04-08T02:41:01.467"/>
  </p1510:revLst>
</p1510:revInfo>
</file>

<file path=ppt/tableStyles.xml><?xml version="1.0" encoding="utf-8"?>
<a:tblStyleLst xmlns:a="http://schemas.openxmlformats.org/drawingml/2006/main" def="{15EE8A60-D19B-4C99-9EC2-AC194D3CF090}">
  <a:tblStyle styleId="{15EE8A60-D19B-4C99-9EC2-AC194D3CF09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443"/>
    <p:restoredTop sz="94704"/>
  </p:normalViewPr>
  <p:slideViewPr>
    <p:cSldViewPr snapToGrid="0" snapToObjects="1">
      <p:cViewPr varScale="1">
        <p:scale>
          <a:sx n="51" d="100"/>
          <a:sy n="51" d="100"/>
        </p:scale>
        <p:origin x="200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customschemas.google.com/relationships/presentationmetadata" Target="metadata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2cd9e6bf7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82cd9e6bf7_0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0" name="Google Shape;110;g82cd9e6bf7_0_8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2e7c3472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82e7c3472f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7" name="Google Shape;117;g82e7c3472f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2af6adf16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g72af6adf16_0_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2" name="Google Shape;172;g72af6adf16_0_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7" name="Google Shape;2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6" name="Google Shape;1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87560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 descr="Tag=AccentColor&#10;Flavor=Light&#10;Target=Fill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 descr="Tag=AccentColor&#10;Flavor=Light&#10;Target=Fill"/>
          <p:cNvSpPr/>
          <p:nvPr/>
        </p:nvSpPr>
        <p:spPr>
          <a:xfrm>
            <a:off x="684965" y="1332237"/>
            <a:ext cx="5263732" cy="3841102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>
            <a:spLocks noGrp="1"/>
          </p:cNvSpPr>
          <p:nvPr>
            <p:ph type="pic" idx="2"/>
          </p:nvPr>
        </p:nvSpPr>
        <p:spPr>
          <a:xfrm>
            <a:off x="6711696" y="640079"/>
            <a:ext cx="4837176" cy="556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1"/>
          </p:nvPr>
        </p:nvSpPr>
        <p:spPr>
          <a:xfrm>
            <a:off x="1655064" y="4087368"/>
            <a:ext cx="3319272" cy="64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cap="none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394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8663940" cy="5029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45910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5908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/>
            <a:ahLst/>
            <a:cxnLst/>
            <a:rect l="l" t="t" r="r" b="b"/>
            <a:pathLst>
              <a:path w="3843750" h="5956080" extrusionOk="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838200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6419088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97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4190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4190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 descr="Tag=AccentColor&#10;Flavor=Light&#10;Target=Fill"/>
          <p:cNvSpPr/>
          <p:nvPr/>
        </p:nvSpPr>
        <p:spPr>
          <a:xfrm flipH="1">
            <a:off x="1969639" y="181596"/>
            <a:ext cx="8252722" cy="6022258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/>
            <a:ahLst/>
            <a:cxnLst/>
            <a:rect l="l" t="t" r="r" b="b"/>
            <a:pathLst>
              <a:path w="10423900" h="5491534" extrusionOk="0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body" idx="1"/>
          </p:nvPr>
        </p:nvSpPr>
        <p:spPr>
          <a:xfrm>
            <a:off x="7059168" y="640080"/>
            <a:ext cx="4489704" cy="559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2"/>
          </p:nvPr>
        </p:nvSpPr>
        <p:spPr>
          <a:xfrm>
            <a:off x="839788" y="3776472"/>
            <a:ext cx="3886200" cy="2468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190500" y="136526"/>
            <a:ext cx="8747760" cy="83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bril Fatface"/>
              <a:buNone/>
              <a:defRPr sz="4400" b="0" i="1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190500" y="1074420"/>
            <a:ext cx="8747760" cy="5189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4564380" y="6365240"/>
            <a:ext cx="9525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190500" y="6351269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526780" y="6369049"/>
            <a:ext cx="4114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7" Type="http://schemas.openxmlformats.org/officeDocument/2006/relationships/hyperlink" Target="mailto:BionicTigers10464@gmail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ovelandrobotics.weebly.com/team10464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mailto:BionicTigers10464@gmail.com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/>
          <p:nvPr/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0" y="-5255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1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2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1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711025" y="654676"/>
            <a:ext cx="8144700" cy="18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buSzPts val="6000"/>
            </a:pPr>
            <a:r>
              <a:rPr lang="en-US" sz="6000" b="1" dirty="0" err="1"/>
              <a:t>Competencias</a:t>
            </a:r>
            <a:endParaRPr lang="en-US" sz="6000" b="1" dirty="0"/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xfrm>
            <a:off x="711028" y="2601649"/>
            <a:ext cx="4445172" cy="64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 sz="1800" dirty="0"/>
              <a:t>The Bionic Tigers - FTC 10464</a:t>
            </a:r>
          </a:p>
          <a:p>
            <a:pPr marL="0" indent="0">
              <a:spcBef>
                <a:spcPts val="0"/>
              </a:spcBef>
              <a:buSzPts val="1700"/>
            </a:pPr>
            <a:r>
              <a:rPr lang="en-US" sz="1800" dirty="0" err="1"/>
              <a:t>Traducción</a:t>
            </a:r>
            <a:r>
              <a:rPr lang="en-US" sz="1800" dirty="0"/>
              <a:t> – Botrregos Jr. – FTC 7649</a:t>
            </a:r>
          </a:p>
        </p:txBody>
      </p:sp>
      <p:pic>
        <p:nvPicPr>
          <p:cNvPr id="106" name="Google Shape;106;p1" descr="A close up of a sig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4362663"/>
            <a:ext cx="3683140" cy="1596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2af6adf16_0_3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dirty="0" err="1">
                <a:latin typeface="Audiowide"/>
                <a:ea typeface="Audiowide"/>
                <a:cs typeface="Audiowide"/>
                <a:sym typeface="Audiowide"/>
              </a:rPr>
              <a:t>Esquema</a:t>
            </a:r>
            <a:r>
              <a:rPr lang="en-US" sz="2800" dirty="0">
                <a:latin typeface="Audiowide"/>
                <a:ea typeface="Audiowide"/>
                <a:cs typeface="Audiowide"/>
                <a:sym typeface="Audiowide"/>
              </a:rPr>
              <a:t> del </a:t>
            </a:r>
            <a:r>
              <a:rPr lang="en-US" sz="2800" dirty="0" err="1">
                <a:latin typeface="Audiowide"/>
                <a:ea typeface="Audiowide"/>
                <a:cs typeface="Audiowide"/>
                <a:sym typeface="Audiowide"/>
              </a:rPr>
              <a:t>orden</a:t>
            </a:r>
            <a:r>
              <a:rPr lang="en-US" sz="2800" dirty="0">
                <a:latin typeface="Audiowide"/>
                <a:ea typeface="Audiowide"/>
                <a:cs typeface="Audiowide"/>
                <a:sym typeface="Audiowide"/>
              </a:rPr>
              <a:t> de la </a:t>
            </a:r>
            <a:r>
              <a:rPr lang="en-US" sz="2800" dirty="0" err="1">
                <a:latin typeface="Audiowide"/>
                <a:ea typeface="Audiowide"/>
                <a:cs typeface="Audiowide"/>
                <a:sym typeface="Audiowide"/>
              </a:rPr>
              <a:t>competencia</a:t>
            </a:r>
            <a:r>
              <a:rPr lang="en-US" sz="2800" dirty="0">
                <a:latin typeface="Audiowide"/>
                <a:ea typeface="Audiowide"/>
                <a:cs typeface="Audiowide"/>
                <a:sym typeface="Audiowide"/>
              </a:rPr>
              <a:t> el primer </a:t>
            </a:r>
            <a:r>
              <a:rPr lang="en-US" sz="2800" dirty="0" err="1">
                <a:latin typeface="Audiowide"/>
                <a:ea typeface="Audiowide"/>
                <a:cs typeface="Audiowide"/>
                <a:sym typeface="Audiowide"/>
              </a:rPr>
              <a:t>día</a:t>
            </a:r>
            <a:r>
              <a:rPr lang="en-US" sz="2800" dirty="0">
                <a:latin typeface="Audiowide"/>
                <a:ea typeface="Audiowide"/>
                <a:cs typeface="Audiowide"/>
                <a:sym typeface="Audiowide"/>
              </a:rPr>
              <a:t> o </a:t>
            </a:r>
            <a:r>
              <a:rPr lang="en-US" sz="2800" dirty="0" err="1">
                <a:latin typeface="Audiowide"/>
                <a:ea typeface="Audiowide"/>
                <a:cs typeface="Audiowide"/>
                <a:sym typeface="Audiowide"/>
              </a:rPr>
              <a:t>día</a:t>
            </a:r>
            <a:r>
              <a:rPr lang="en-US" sz="2800" dirty="0">
                <a:latin typeface="Audiowide"/>
                <a:ea typeface="Audiowide"/>
                <a:cs typeface="Audiowide"/>
                <a:sym typeface="Audiowide"/>
              </a:rPr>
              <a:t> de </a:t>
            </a:r>
            <a:r>
              <a:rPr lang="en-US" sz="2800" dirty="0" err="1">
                <a:latin typeface="Audiowide"/>
                <a:ea typeface="Audiowide"/>
                <a:cs typeface="Audiowide"/>
                <a:sym typeface="Audiowide"/>
              </a:rPr>
              <a:t>preparación</a:t>
            </a:r>
            <a:r>
              <a:rPr lang="en-US" sz="2800" dirty="0">
                <a:latin typeface="Audiowide"/>
                <a:ea typeface="Audiowide"/>
                <a:cs typeface="Audiowide"/>
                <a:sym typeface="Audiowide"/>
              </a:rPr>
              <a:t>.</a:t>
            </a:r>
            <a:endParaRPr lang="en-US" sz="2800" dirty="0">
              <a:solidFill>
                <a:srgbClr val="000000"/>
              </a:solidFill>
              <a:latin typeface="Audiowide"/>
              <a:ea typeface="Audiowide"/>
              <a:cs typeface="Audiowide"/>
            </a:endParaRPr>
          </a:p>
        </p:txBody>
      </p:sp>
      <p:sp>
        <p:nvSpPr>
          <p:cNvPr id="175" name="Google Shape;175;g72af6adf16_0_39"/>
          <p:cNvSpPr/>
          <p:nvPr/>
        </p:nvSpPr>
        <p:spPr>
          <a:xfrm>
            <a:off x="8550" y="226762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 err="1">
                <a:latin typeface="Audiowide"/>
                <a:ea typeface="Audiowide"/>
                <a:cs typeface="Audiowide"/>
              </a:rPr>
              <a:t>Registro</a:t>
            </a:r>
            <a:endParaRPr lang="en-US" sz="1400" b="0" i="0" u="none" strike="noStrike" cap="none" dirty="0" err="1">
              <a:solidFill>
                <a:srgbClr val="000000"/>
              </a:solidFill>
              <a:latin typeface="Audiowide"/>
              <a:ea typeface="Audiowide"/>
              <a:cs typeface="Audiowide"/>
            </a:endParaRPr>
          </a:p>
        </p:txBody>
      </p:sp>
      <p:sp>
        <p:nvSpPr>
          <p:cNvPr id="176" name="Google Shape;176;g72af6adf16_0_39"/>
          <p:cNvSpPr/>
          <p:nvPr/>
        </p:nvSpPr>
        <p:spPr>
          <a:xfrm>
            <a:off x="1926314" y="277285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dirty="0" err="1">
                <a:latin typeface="Audiowide"/>
                <a:ea typeface="Audiowide"/>
                <a:cs typeface="Audiowide"/>
                <a:sym typeface="Audiowide"/>
              </a:rPr>
              <a:t>Inspección</a:t>
            </a:r>
            <a:r>
              <a:rPr lang="en-US" dirty="0">
                <a:latin typeface="Audiowide"/>
                <a:ea typeface="Audiowide"/>
                <a:cs typeface="Audiowide"/>
                <a:sym typeface="Audiowide"/>
              </a:rPr>
              <a:t> del Robot</a:t>
            </a:r>
            <a:endParaRPr lang="en-US" sz="1400" b="0" i="0" u="none" strike="noStrike" cap="none" dirty="0">
              <a:solidFill>
                <a:srgbClr val="000000"/>
              </a:solidFill>
              <a:latin typeface="Audiowide"/>
              <a:ea typeface="Audiowide"/>
              <a:cs typeface="Audiowide"/>
            </a:endParaRPr>
          </a:p>
        </p:txBody>
      </p:sp>
      <p:sp>
        <p:nvSpPr>
          <p:cNvPr id="177" name="Google Shape;177;g72af6adf16_0_39"/>
          <p:cNvSpPr/>
          <p:nvPr/>
        </p:nvSpPr>
        <p:spPr>
          <a:xfrm>
            <a:off x="3825839" y="316372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dirty="0" err="1">
                <a:latin typeface="Audiowide"/>
                <a:ea typeface="Audiowide"/>
                <a:cs typeface="Audiowide"/>
              </a:rPr>
              <a:t>Inspección</a:t>
            </a:r>
            <a:r>
              <a:rPr lang="en-US" dirty="0">
                <a:latin typeface="Audiowide"/>
                <a:ea typeface="Audiowide"/>
                <a:cs typeface="Audiowide"/>
              </a:rPr>
              <a:t> del software del robot</a:t>
            </a:r>
            <a:endParaRPr lang="en-US" sz="1400" b="0" i="0" u="none" strike="noStrike" cap="none" dirty="0">
              <a:solidFill>
                <a:srgbClr val="000000"/>
              </a:solidFill>
              <a:latin typeface="Audiowide"/>
              <a:ea typeface="Audiowide"/>
              <a:cs typeface="Audiowide"/>
            </a:endParaRPr>
          </a:p>
        </p:txBody>
      </p:sp>
      <p:sp>
        <p:nvSpPr>
          <p:cNvPr id="178" name="Google Shape;178;g72af6adf16_0_39"/>
          <p:cNvSpPr/>
          <p:nvPr/>
        </p:nvSpPr>
        <p:spPr>
          <a:xfrm>
            <a:off x="7625250" y="4059825"/>
            <a:ext cx="1510200" cy="8961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Audiowide"/>
                <a:ea typeface="Audiowide"/>
                <a:cs typeface="Audiowide"/>
                <a:sym typeface="Audiowide"/>
              </a:rPr>
              <a:t>Pre- </a:t>
            </a:r>
            <a:r>
              <a:rPr lang="en-US" dirty="0" err="1">
                <a:latin typeface="Audiowide"/>
                <a:ea typeface="Audiowide"/>
                <a:cs typeface="Audiowide"/>
                <a:sym typeface="Audiowide"/>
              </a:rPr>
              <a:t>evaluación</a:t>
            </a:r>
            <a:r>
              <a:rPr lang="en-US" dirty="0">
                <a:latin typeface="Audiowide"/>
                <a:ea typeface="Audiowide"/>
                <a:cs typeface="Audiowide"/>
                <a:sym typeface="Audiowide"/>
              </a:rPr>
              <a:t> de </a:t>
            </a:r>
            <a:r>
              <a:rPr lang="en-US" dirty="0" err="1">
                <a:latin typeface="Audiowide"/>
                <a:ea typeface="Audiowide"/>
                <a:cs typeface="Audiowide"/>
                <a:sym typeface="Audiowide"/>
              </a:rPr>
              <a:t>equipos</a:t>
            </a:r>
            <a:endParaRPr lang="en-US" sz="1400" b="0" i="0" u="none" strike="noStrike" cap="none" dirty="0" err="1">
              <a:solidFill>
                <a:srgbClr val="000000"/>
              </a:solidFill>
              <a:latin typeface="Audiowide"/>
              <a:ea typeface="Audiowide"/>
              <a:cs typeface="Audiowide"/>
            </a:endParaRPr>
          </a:p>
        </p:txBody>
      </p:sp>
      <p:sp>
        <p:nvSpPr>
          <p:cNvPr id="179" name="Google Shape;179;g72af6adf16_0_39"/>
          <p:cNvSpPr/>
          <p:nvPr/>
        </p:nvSpPr>
        <p:spPr>
          <a:xfrm>
            <a:off x="5725654" y="363992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dirty="0" err="1">
                <a:latin typeface="Audiowide"/>
                <a:ea typeface="Audiowide"/>
                <a:cs typeface="Audiowide"/>
                <a:sym typeface="Audiowide"/>
              </a:rPr>
              <a:t>Preparación</a:t>
            </a:r>
            <a:r>
              <a:rPr lang="en-US" dirty="0">
                <a:latin typeface="Audiowide"/>
                <a:ea typeface="Audiowide"/>
                <a:cs typeface="Audiowide"/>
                <a:sym typeface="Audiowide"/>
              </a:rPr>
              <a:t> de Pits</a:t>
            </a:r>
            <a:endParaRPr sz="1400" b="0" i="0" u="none" strike="noStrike" cap="none" dirty="0">
              <a:solidFill>
                <a:srgbClr val="000000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5561-4941-5742-9B6D-A407C85E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Preparación</a:t>
            </a:r>
            <a:r>
              <a:rPr lang="en-US" dirty="0"/>
              <a:t> de Pits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2258E-7A37-5841-A749-5D3B98A6E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249680"/>
            <a:ext cx="4848948" cy="5029199"/>
          </a:xfrm>
        </p:spPr>
        <p:txBody>
          <a:bodyPr>
            <a:normAutofit fontScale="70000" lnSpcReduction="20000"/>
          </a:bodyPr>
          <a:lstStyle/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sz="2400" dirty="0">
                <a:ea typeface="Roboto"/>
                <a:cs typeface="Roboto"/>
                <a:sym typeface="Roboto"/>
              </a:rPr>
              <a:t>La </a:t>
            </a:r>
            <a:r>
              <a:rPr lang="en-US" sz="2400" dirty="0" err="1">
                <a:ea typeface="Roboto"/>
                <a:cs typeface="Roboto"/>
                <a:sym typeface="Roboto"/>
              </a:rPr>
              <a:t>medida</a:t>
            </a:r>
            <a:r>
              <a:rPr lang="en-US" sz="2400" dirty="0">
                <a:ea typeface="Roboto"/>
                <a:cs typeface="Roboto"/>
                <a:sym typeface="Roboto"/>
              </a:rPr>
              <a:t> </a:t>
            </a:r>
            <a:r>
              <a:rPr lang="en-US" sz="2400" dirty="0" err="1">
                <a:ea typeface="Roboto"/>
                <a:cs typeface="Roboto"/>
                <a:sym typeface="Roboto"/>
              </a:rPr>
              <a:t>permitida</a:t>
            </a:r>
            <a:r>
              <a:rPr lang="en-US" sz="2400" dirty="0">
                <a:ea typeface="Roboto"/>
                <a:cs typeface="Roboto"/>
                <a:sym typeface="Roboto"/>
              </a:rPr>
              <a:t> de los Pits </a:t>
            </a:r>
            <a:r>
              <a:rPr lang="en-US" sz="2400" dirty="0" err="1">
                <a:ea typeface="Roboto"/>
                <a:cs typeface="Roboto"/>
                <a:sym typeface="Roboto"/>
              </a:rPr>
              <a:t>varia</a:t>
            </a:r>
            <a:r>
              <a:rPr lang="en-US" sz="2400" dirty="0">
                <a:ea typeface="Roboto"/>
                <a:cs typeface="Roboto"/>
                <a:sym typeface="Roboto"/>
              </a:rPr>
              <a:t>, </a:t>
            </a:r>
            <a:r>
              <a:rPr lang="en-US" sz="2400" dirty="0" err="1">
                <a:ea typeface="Roboto"/>
                <a:cs typeface="Roboto"/>
                <a:sym typeface="Roboto"/>
              </a:rPr>
              <a:t>revísalo</a:t>
            </a:r>
            <a:r>
              <a:rPr lang="en-US" sz="2400" dirty="0">
                <a:ea typeface="Roboto"/>
                <a:cs typeface="Roboto"/>
                <a:sym typeface="Roboto"/>
              </a:rPr>
              <a:t> dos </a:t>
            </a:r>
            <a:r>
              <a:rPr lang="en-US" sz="2400" dirty="0" err="1">
                <a:ea typeface="Roboto"/>
                <a:cs typeface="Roboto"/>
                <a:sym typeface="Roboto"/>
              </a:rPr>
              <a:t>veces</a:t>
            </a:r>
            <a:r>
              <a:rPr lang="en-US" sz="2400" dirty="0">
                <a:ea typeface="Roboto"/>
                <a:cs typeface="Roboto"/>
                <a:sym typeface="Roboto"/>
              </a:rPr>
              <a:t>!! </a:t>
            </a:r>
            <a:endParaRPr lang="en-US" sz="2400"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sz="2400" dirty="0">
                <a:ea typeface="Roboto"/>
                <a:cs typeface="Roboto"/>
                <a:sym typeface="Roboto"/>
              </a:rPr>
              <a:t>Es </a:t>
            </a:r>
            <a:r>
              <a:rPr lang="en-US" sz="2400" dirty="0" err="1">
                <a:ea typeface="Roboto"/>
                <a:cs typeface="Roboto"/>
                <a:sym typeface="Roboto"/>
              </a:rPr>
              <a:t>recomenadable</a:t>
            </a:r>
            <a:r>
              <a:rPr lang="en-US" sz="2400" dirty="0">
                <a:ea typeface="Roboto"/>
                <a:cs typeface="Roboto"/>
                <a:sym typeface="Roboto"/>
              </a:rPr>
              <a:t> </a:t>
            </a:r>
            <a:r>
              <a:rPr lang="en-US" sz="2400" dirty="0" err="1">
                <a:ea typeface="Roboto"/>
                <a:cs typeface="Roboto"/>
                <a:sym typeface="Roboto"/>
              </a:rPr>
              <a:t>mostrar</a:t>
            </a:r>
            <a:r>
              <a:rPr lang="en-US" sz="2400" dirty="0"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ea typeface="Roboto"/>
                <a:cs typeface="Roboto"/>
                <a:sym typeface="Roboto"/>
              </a:rPr>
              <a:t>apoyo</a:t>
            </a:r>
            <a:r>
              <a:rPr lang="en-US" sz="2400" dirty="0">
                <a:ea typeface="Roboto"/>
                <a:cs typeface="Roboto"/>
                <a:sym typeface="Roboto"/>
              </a:rPr>
              <a:t> visual que </a:t>
            </a:r>
            <a:r>
              <a:rPr lang="en-US" sz="2400" dirty="0" err="1">
                <a:ea typeface="Roboto"/>
                <a:cs typeface="Roboto"/>
                <a:sym typeface="Roboto"/>
              </a:rPr>
              <a:t>demuestre</a:t>
            </a:r>
            <a:r>
              <a:rPr lang="en-US" sz="2400" dirty="0">
                <a:ea typeface="Roboto"/>
                <a:cs typeface="Roboto"/>
                <a:sym typeface="Roboto"/>
              </a:rPr>
              <a:t> el </a:t>
            </a:r>
            <a:r>
              <a:rPr lang="en-US" sz="2400" dirty="0" err="1">
                <a:ea typeface="Roboto"/>
                <a:cs typeface="Roboto"/>
                <a:sym typeface="Roboto"/>
              </a:rPr>
              <a:t>trabajo</a:t>
            </a:r>
            <a:r>
              <a:rPr lang="en-US" sz="2400" dirty="0">
                <a:ea typeface="Roboto"/>
                <a:cs typeface="Roboto"/>
                <a:sym typeface="Roboto"/>
              </a:rPr>
              <a:t> de </a:t>
            </a:r>
            <a:r>
              <a:rPr lang="en-US" sz="2400" dirty="0" err="1">
                <a:ea typeface="Roboto"/>
                <a:cs typeface="Roboto"/>
                <a:sym typeface="Roboto"/>
              </a:rPr>
              <a:t>tu</a:t>
            </a:r>
            <a:r>
              <a:rPr lang="en-US" sz="2400" dirty="0"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ea typeface="Roboto"/>
                <a:cs typeface="Roboto"/>
                <a:sym typeface="Roboto"/>
              </a:rPr>
              <a:t>equipo</a:t>
            </a:r>
            <a:r>
              <a:rPr lang="en-US" sz="2400" dirty="0">
                <a:ea typeface="Roboto"/>
                <a:cs typeface="Roboto"/>
                <a:sym typeface="Roboto"/>
              </a:rPr>
              <a:t>.</a:t>
            </a:r>
            <a:endParaRPr lang="en-US" sz="2400" dirty="0"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sz="2400" dirty="0">
                <a:ea typeface="Roboto"/>
                <a:cs typeface="Roboto"/>
                <a:sym typeface="Roboto"/>
              </a:rPr>
              <a:t>En </a:t>
            </a:r>
            <a:r>
              <a:rPr lang="en-US" sz="2400" dirty="0" err="1">
                <a:ea typeface="Roboto"/>
                <a:cs typeface="Roboto"/>
                <a:sym typeface="Roboto"/>
              </a:rPr>
              <a:t>todo</a:t>
            </a:r>
            <a:r>
              <a:rPr lang="en-US" sz="2400" dirty="0"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ea typeface="Roboto"/>
                <a:cs typeface="Roboto"/>
                <a:sym typeface="Roboto"/>
              </a:rPr>
              <a:t>momento</a:t>
            </a:r>
            <a:r>
              <a:rPr lang="en-US" sz="2400" dirty="0">
                <a:ea typeface="Roboto"/>
                <a:cs typeface="Roboto"/>
                <a:sym typeface="Roboto"/>
              </a:rPr>
              <a:t> debe de </a:t>
            </a:r>
            <a:r>
              <a:rPr lang="en-US" sz="2400" dirty="0" err="1">
                <a:ea typeface="Roboto"/>
                <a:cs typeface="Roboto"/>
                <a:sym typeface="Roboto"/>
              </a:rPr>
              <a:t>estar</a:t>
            </a:r>
            <a:r>
              <a:rPr lang="en-US" sz="2400" dirty="0">
                <a:ea typeface="Roboto"/>
                <a:cs typeface="Roboto"/>
                <a:sym typeface="Roboto"/>
              </a:rPr>
              <a:t> un </a:t>
            </a:r>
            <a:r>
              <a:rPr lang="en-US" sz="2400" dirty="0" err="1">
                <a:ea typeface="Roboto"/>
                <a:cs typeface="Roboto"/>
                <a:sym typeface="Roboto"/>
              </a:rPr>
              <a:t>miembro</a:t>
            </a:r>
            <a:r>
              <a:rPr lang="en-US" sz="2400" dirty="0">
                <a:ea typeface="Roboto"/>
                <a:cs typeface="Roboto"/>
                <a:sym typeface="Roboto"/>
              </a:rPr>
              <a:t> del </a:t>
            </a:r>
            <a:r>
              <a:rPr lang="en-US" sz="2400" dirty="0" err="1">
                <a:ea typeface="Roboto"/>
                <a:cs typeface="Roboto"/>
                <a:sym typeface="Roboto"/>
              </a:rPr>
              <a:t>equipo</a:t>
            </a:r>
            <a:r>
              <a:rPr lang="en-US" sz="2400" dirty="0"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ea typeface="Roboto"/>
                <a:cs typeface="Roboto"/>
                <a:sym typeface="Roboto"/>
              </a:rPr>
              <a:t>presente</a:t>
            </a:r>
            <a:r>
              <a:rPr lang="en-US" sz="2400" dirty="0">
                <a:ea typeface="Roboto"/>
                <a:cs typeface="Roboto"/>
                <a:sym typeface="Roboto"/>
              </a:rPr>
              <a:t> dentro del Pit.</a:t>
            </a:r>
            <a:endParaRPr lang="en-US" sz="2400" dirty="0"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sz="2400" dirty="0">
                <a:ea typeface="Roboto"/>
                <a:cs typeface="Roboto"/>
                <a:sym typeface="Roboto"/>
              </a:rPr>
              <a:t>Los </a:t>
            </a:r>
            <a:r>
              <a:rPr lang="en-US" sz="2400" dirty="0" err="1">
                <a:ea typeface="Roboto"/>
                <a:cs typeface="Roboto"/>
                <a:sym typeface="Roboto"/>
              </a:rPr>
              <a:t>lentes</a:t>
            </a:r>
            <a:r>
              <a:rPr lang="en-US" sz="2400" dirty="0">
                <a:ea typeface="Roboto"/>
                <a:cs typeface="Roboto"/>
                <a:sym typeface="Roboto"/>
              </a:rPr>
              <a:t> de </a:t>
            </a:r>
            <a:r>
              <a:rPr lang="en-US" sz="2400" dirty="0" err="1">
                <a:ea typeface="Roboto"/>
                <a:cs typeface="Roboto"/>
                <a:sym typeface="Roboto"/>
              </a:rPr>
              <a:t>seguridad</a:t>
            </a:r>
            <a:r>
              <a:rPr lang="en-US" sz="2400" dirty="0">
                <a:ea typeface="Roboto"/>
                <a:cs typeface="Roboto"/>
                <a:sym typeface="Roboto"/>
              </a:rPr>
              <a:t> son </a:t>
            </a:r>
            <a:r>
              <a:rPr lang="en-US" sz="2400" dirty="0" err="1">
                <a:ea typeface="Roboto"/>
                <a:cs typeface="Roboto"/>
                <a:sym typeface="Roboto"/>
              </a:rPr>
              <a:t>requeridos</a:t>
            </a:r>
            <a:r>
              <a:rPr lang="en-US" sz="2400" dirty="0">
                <a:ea typeface="Roboto"/>
                <a:cs typeface="Roboto"/>
                <a:sym typeface="Roboto"/>
              </a:rPr>
              <a:t>.</a:t>
            </a:r>
            <a:endParaRPr lang="en-US" sz="2400" dirty="0"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sz="2400" dirty="0">
                <a:ea typeface="Roboto"/>
                <a:cs typeface="Roboto"/>
                <a:sym typeface="Roboto"/>
              </a:rPr>
              <a:t>Objetos </a:t>
            </a:r>
            <a:r>
              <a:rPr lang="en-US" sz="2400" dirty="0" err="1">
                <a:ea typeface="Roboto"/>
                <a:cs typeface="Roboto"/>
                <a:sym typeface="Roboto"/>
              </a:rPr>
              <a:t>recomendados</a:t>
            </a:r>
            <a:r>
              <a:rPr lang="en-US" sz="2400" dirty="0">
                <a:ea typeface="Roboto"/>
                <a:cs typeface="Roboto"/>
                <a:sym typeface="Roboto"/>
              </a:rPr>
              <a:t> dentro del Pit:</a:t>
            </a:r>
            <a:endParaRPr lang="en-US" sz="2400" dirty="0">
              <a:ea typeface="Roboto"/>
              <a:cs typeface="Roboto"/>
            </a:endParaRPr>
          </a:p>
          <a:p>
            <a:pPr lvl="1"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○"/>
            </a:pPr>
            <a:r>
              <a:rPr lang="en-US" sz="2400" dirty="0" err="1">
                <a:ea typeface="Roboto"/>
                <a:cs typeface="Roboto"/>
                <a:sym typeface="Roboto"/>
              </a:rPr>
              <a:t>Entregables</a:t>
            </a:r>
            <a:r>
              <a:rPr lang="en-US" sz="2400" dirty="0">
                <a:ea typeface="Roboto"/>
                <a:cs typeface="Roboto"/>
                <a:sym typeface="Roboto"/>
              </a:rPr>
              <a:t> del </a:t>
            </a:r>
            <a:r>
              <a:rPr lang="en-US" sz="2400" dirty="0" err="1">
                <a:ea typeface="Roboto"/>
                <a:cs typeface="Roboto"/>
                <a:sym typeface="Roboto"/>
              </a:rPr>
              <a:t>equipo</a:t>
            </a:r>
            <a:r>
              <a:rPr lang="en-US" sz="2400" dirty="0">
                <a:ea typeface="Roboto"/>
                <a:cs typeface="Roboto"/>
                <a:sym typeface="Roboto"/>
              </a:rPr>
              <a:t> (</a:t>
            </a:r>
            <a:r>
              <a:rPr lang="en-US" sz="2400" dirty="0" err="1">
                <a:ea typeface="Roboto"/>
                <a:cs typeface="Roboto"/>
                <a:sym typeface="Roboto"/>
              </a:rPr>
              <a:t>Botones</a:t>
            </a:r>
            <a:r>
              <a:rPr lang="en-US" sz="2400" dirty="0">
                <a:ea typeface="Roboto"/>
                <a:cs typeface="Roboto"/>
                <a:sym typeface="Roboto"/>
              </a:rPr>
              <a:t> o pines)</a:t>
            </a:r>
            <a:endParaRPr lang="en-US" sz="2400" dirty="0">
              <a:ea typeface="Roboto"/>
              <a:cs typeface="Roboto"/>
            </a:endParaRPr>
          </a:p>
          <a:p>
            <a:pPr lvl="1"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○"/>
            </a:pPr>
            <a:r>
              <a:rPr lang="en-US" sz="2400" dirty="0">
                <a:ea typeface="Roboto"/>
                <a:cs typeface="Roboto"/>
              </a:rPr>
              <a:t>Hojas de pre </a:t>
            </a:r>
            <a:r>
              <a:rPr lang="en-US" sz="2400" dirty="0" err="1">
                <a:ea typeface="Roboto"/>
                <a:cs typeface="Roboto"/>
              </a:rPr>
              <a:t>evaluación</a:t>
            </a:r>
            <a:r>
              <a:rPr lang="en-US" sz="2400" dirty="0">
                <a:ea typeface="Roboto"/>
                <a:cs typeface="Roboto"/>
              </a:rPr>
              <a:t> de </a:t>
            </a:r>
            <a:r>
              <a:rPr lang="en-US" sz="2400" dirty="0" err="1">
                <a:ea typeface="Roboto"/>
                <a:cs typeface="Roboto"/>
              </a:rPr>
              <a:t>equipos</a:t>
            </a:r>
            <a:endParaRPr lang="en-US" sz="2400" dirty="0">
              <a:ea typeface="Roboto"/>
              <a:cs typeface="Roboto"/>
            </a:endParaRPr>
          </a:p>
          <a:p>
            <a:pPr lvl="1"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○"/>
            </a:pPr>
            <a:r>
              <a:rPr lang="en-US" sz="2400" dirty="0" err="1">
                <a:ea typeface="Roboto"/>
                <a:cs typeface="Roboto"/>
                <a:sym typeface="Roboto"/>
              </a:rPr>
              <a:t>Apoyo</a:t>
            </a:r>
            <a:r>
              <a:rPr lang="en-US" sz="2400" dirty="0">
                <a:ea typeface="Roboto"/>
                <a:cs typeface="Roboto"/>
                <a:sym typeface="Roboto"/>
              </a:rPr>
              <a:t> visual para los </a:t>
            </a:r>
            <a:r>
              <a:rPr lang="en-US" sz="2400" dirty="0" err="1">
                <a:ea typeface="Roboto"/>
                <a:cs typeface="Roboto"/>
                <a:sym typeface="Roboto"/>
              </a:rPr>
              <a:t>jueces</a:t>
            </a:r>
            <a:endParaRPr lang="en-US" sz="2400" dirty="0" err="1">
              <a:latin typeface="Century Gothic" panose="020B0502020202020204" pitchFamily="34" charset="0"/>
              <a:ea typeface="Roboto"/>
              <a:cs typeface="Roboto"/>
            </a:endParaRPr>
          </a:p>
          <a:p>
            <a:pPr lvl="1"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○"/>
            </a:pPr>
            <a:r>
              <a:rPr lang="en-US" sz="2400" dirty="0" err="1">
                <a:ea typeface="Roboto"/>
                <a:cs typeface="Roboto"/>
                <a:sym typeface="Roboto"/>
              </a:rPr>
              <a:t>Herramienta</a:t>
            </a:r>
            <a:endParaRPr lang="en-US" sz="2400" dirty="0" err="1">
              <a:latin typeface="Century Gothic" panose="020B0502020202020204" pitchFamily="34" charset="0"/>
              <a:ea typeface="Roboto"/>
              <a:cs typeface="Roboto"/>
            </a:endParaRPr>
          </a:p>
          <a:p>
            <a:pPr lvl="1"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○"/>
            </a:pPr>
            <a:r>
              <a:rPr lang="en-US" sz="2400" dirty="0">
                <a:ea typeface="Roboto"/>
                <a:cs typeface="Roboto"/>
              </a:rPr>
              <a:t>Materiales para la </a:t>
            </a:r>
            <a:r>
              <a:rPr lang="en-US" sz="2400" dirty="0" err="1">
                <a:ea typeface="Roboto"/>
                <a:cs typeface="Roboto"/>
              </a:rPr>
              <a:t>construcción</a:t>
            </a:r>
            <a:r>
              <a:rPr lang="en-US" sz="2400" dirty="0">
                <a:ea typeface="Roboto"/>
                <a:cs typeface="Roboto"/>
              </a:rPr>
              <a:t> del robot/ </a:t>
            </a:r>
            <a:r>
              <a:rPr lang="en-US" sz="2400" dirty="0" err="1">
                <a:ea typeface="Roboto"/>
                <a:cs typeface="Roboto"/>
              </a:rPr>
              <a:t>piezas</a:t>
            </a:r>
            <a:r>
              <a:rPr lang="en-US" sz="2400" dirty="0">
                <a:ea typeface="Roboto"/>
                <a:cs typeface="Roboto"/>
              </a:rPr>
              <a:t> de </a:t>
            </a:r>
            <a:r>
              <a:rPr lang="en-US" sz="2400" dirty="0" err="1">
                <a:ea typeface="Roboto"/>
                <a:cs typeface="Roboto"/>
              </a:rPr>
              <a:t>repuesto</a:t>
            </a:r>
          </a:p>
          <a:p>
            <a:pPr lvl="1"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○"/>
            </a:pPr>
            <a:r>
              <a:rPr lang="en-US" sz="2400" dirty="0" err="1">
                <a:ea typeface="Roboto"/>
                <a:cs typeface="Roboto"/>
                <a:sym typeface="Roboto"/>
              </a:rPr>
              <a:t>Trofeos</a:t>
            </a:r>
            <a:endParaRPr lang="en-US" sz="2400" dirty="0" err="1">
              <a:latin typeface="Century Gothic" panose="020B0502020202020204" pitchFamily="34" charset="0"/>
              <a:ea typeface="Roboto"/>
              <a:cs typeface="Roboto"/>
            </a:endParaRPr>
          </a:p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C8E9A-4A13-A241-921F-1147B500BB8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3668A8-8B14-AD4C-8D8F-492156E2D7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6" name="Google Shape;187;g82c15fae11_0_27">
            <a:extLst>
              <a:ext uri="{FF2B5EF4-FFF2-40B4-BE49-F238E27FC236}">
                <a16:creationId xmlns:a16="http://schemas.microsoft.com/office/drawing/2014/main" id="{86278697-1717-6942-9828-3E641AF6849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234940" y="1360128"/>
            <a:ext cx="3429000" cy="25717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82734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F5561-4941-5742-9B6D-A407C85E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</a:t>
            </a:r>
            <a:r>
              <a:rPr lang="en-US" dirty="0" err="1"/>
              <a:t>Evaluación</a:t>
            </a:r>
            <a:r>
              <a:rPr lang="en-US" dirty="0"/>
              <a:t> de </a:t>
            </a:r>
            <a:r>
              <a:rPr lang="en-US" dirty="0" err="1"/>
              <a:t>equipos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2258E-7A37-5841-A749-5D3B98A6E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249680"/>
            <a:ext cx="4848948" cy="5029199"/>
          </a:xfrm>
        </p:spPr>
        <p:txBody>
          <a:bodyPr>
            <a:normAutofit/>
          </a:bodyPr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Ayuda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a los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equipos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estrategizar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Ayuda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demostrar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las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habilidades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y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fortalezas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tu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equipo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lang="en-US" sz="2400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Los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equipos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empeizan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conocerse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y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hacer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conexiones</a:t>
            </a:r>
            <a:endParaRPr lang="en-US" sz="2400" dirty="0">
              <a:latin typeface="Roboto"/>
              <a:ea typeface="Roboto"/>
              <a:cs typeface="Roboto"/>
              <a:sym typeface="Roboto"/>
            </a:endParaRPr>
          </a:p>
          <a:p>
            <a:pPr indent="-419100">
              <a:lnSpc>
                <a:spcPct val="114999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Facilita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la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selección</a:t>
            </a:r>
            <a:r>
              <a:rPr lang="en-US" sz="2400" dirty="0"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sz="2400" dirty="0" err="1">
                <a:latin typeface="Roboto"/>
                <a:ea typeface="Roboto"/>
                <a:cs typeface="Roboto"/>
                <a:sym typeface="Roboto"/>
              </a:rPr>
              <a:t>alianzas</a:t>
            </a:r>
            <a:endParaRPr lang="en-US" sz="2400" dirty="0" err="1">
              <a:latin typeface="Roboto"/>
              <a:ea typeface="Roboto"/>
              <a:cs typeface="Roboto"/>
            </a:endParaRPr>
          </a:p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C8E9A-4A13-A241-921F-1147B500BB8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3668A8-8B14-AD4C-8D8F-492156E2D7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7" name="Google Shape;195;g82c15fae11_0_33">
            <a:extLst>
              <a:ext uri="{FF2B5EF4-FFF2-40B4-BE49-F238E27FC236}">
                <a16:creationId xmlns:a16="http://schemas.microsoft.com/office/drawing/2014/main" id="{C835B6F9-BB80-4D49-8401-8B354FF67FAE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26901" y="1017726"/>
            <a:ext cx="3505399" cy="5019726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5085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BE40-76C2-0F49-BA2A-B0D643DD5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Esquema</a:t>
            </a:r>
            <a:r>
              <a:rPr lang="en-US" dirty="0"/>
              <a:t> del </a:t>
            </a:r>
            <a:r>
              <a:rPr lang="en-US" dirty="0" err="1"/>
              <a:t>orden</a:t>
            </a:r>
            <a:r>
              <a:rPr lang="en-US" dirty="0"/>
              <a:t> del </a:t>
            </a:r>
            <a:r>
              <a:rPr lang="en-US" dirty="0" err="1"/>
              <a:t>evento</a:t>
            </a:r>
            <a:r>
              <a:rPr lang="en-US" dirty="0"/>
              <a:t>, el </a:t>
            </a:r>
            <a:r>
              <a:rPr lang="en-US" dirty="0" err="1"/>
              <a:t>día</a:t>
            </a:r>
            <a:r>
              <a:rPr lang="en-US" dirty="0"/>
              <a:t> de </a:t>
            </a:r>
            <a:r>
              <a:rPr lang="en-US" dirty="0" err="1"/>
              <a:t>competencia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E3D19E-BDB8-8C42-A37F-2C5313B6C4A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F4489-5FD0-D840-BE44-556D483403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6" name="Google Shape;202;g82c15fae11_0_39">
            <a:extLst>
              <a:ext uri="{FF2B5EF4-FFF2-40B4-BE49-F238E27FC236}">
                <a16:creationId xmlns:a16="http://schemas.microsoft.com/office/drawing/2014/main" id="{FA21D396-D608-7648-9C7C-F3FE54BA3601}"/>
              </a:ext>
            </a:extLst>
          </p:cNvPr>
          <p:cNvSpPr/>
          <p:nvPr/>
        </p:nvSpPr>
        <p:spPr>
          <a:xfrm>
            <a:off x="18650" y="230547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Presentación con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jueces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/>
              <a:ea typeface="Audiowide"/>
              <a:cs typeface="Audiowide"/>
            </a:endParaRPr>
          </a:p>
        </p:txBody>
      </p:sp>
      <p:sp>
        <p:nvSpPr>
          <p:cNvPr id="7" name="Google Shape;203;g82c15fae11_0_39">
            <a:extLst>
              <a:ext uri="{FF2B5EF4-FFF2-40B4-BE49-F238E27FC236}">
                <a16:creationId xmlns:a16="http://schemas.microsoft.com/office/drawing/2014/main" id="{ADC55867-4F0D-7C49-980B-52126F867683}"/>
              </a:ext>
            </a:extLst>
          </p:cNvPr>
          <p:cNvSpPr/>
          <p:nvPr/>
        </p:nvSpPr>
        <p:spPr>
          <a:xfrm>
            <a:off x="1918164" y="230547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Pre-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evaluación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de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equipos</a:t>
            </a:r>
            <a:endParaRPr sz="1400" b="1" i="0" u="none" strike="noStrike" cap="none" dirty="0" err="1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</p:txBody>
      </p:sp>
      <p:sp>
        <p:nvSpPr>
          <p:cNvPr id="8" name="Google Shape;204;g82c15fae11_0_39">
            <a:extLst>
              <a:ext uri="{FF2B5EF4-FFF2-40B4-BE49-F238E27FC236}">
                <a16:creationId xmlns:a16="http://schemas.microsoft.com/office/drawing/2014/main" id="{54FE12DD-85F8-BE49-A4D0-77C2059EBACB}"/>
              </a:ext>
            </a:extLst>
          </p:cNvPr>
          <p:cNvSpPr/>
          <p:nvPr/>
        </p:nvSpPr>
        <p:spPr>
          <a:xfrm>
            <a:off x="3817677" y="230547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inauguración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9" name="Google Shape;205;g82c15fae11_0_39">
            <a:extLst>
              <a:ext uri="{FF2B5EF4-FFF2-40B4-BE49-F238E27FC236}">
                <a16:creationId xmlns:a16="http://schemas.microsoft.com/office/drawing/2014/main" id="{6E9D986A-A7C0-0E4D-8C67-AFB0BBCE8B01}"/>
              </a:ext>
            </a:extLst>
          </p:cNvPr>
          <p:cNvSpPr/>
          <p:nvPr/>
        </p:nvSpPr>
        <p:spPr>
          <a:xfrm>
            <a:off x="7616700" y="2305475"/>
            <a:ext cx="1510200" cy="13269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 err="1">
                <a:latin typeface="Century Gothic"/>
                <a:ea typeface="Audiowide"/>
                <a:cs typeface="Audiowide"/>
              </a:rPr>
              <a:t>Partidas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de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clasificación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/>
              <a:ea typeface="Audiowide"/>
              <a:cs typeface="Audiowide"/>
            </a:endParaRPr>
          </a:p>
        </p:txBody>
      </p:sp>
      <p:sp>
        <p:nvSpPr>
          <p:cNvPr id="10" name="Google Shape;206;g82c15fae11_0_39">
            <a:extLst>
              <a:ext uri="{FF2B5EF4-FFF2-40B4-BE49-F238E27FC236}">
                <a16:creationId xmlns:a16="http://schemas.microsoft.com/office/drawing/2014/main" id="{5369BFAA-A5F4-0044-8903-79E853EE1879}"/>
              </a:ext>
            </a:extLst>
          </p:cNvPr>
          <p:cNvSpPr/>
          <p:nvPr/>
        </p:nvSpPr>
        <p:spPr>
          <a:xfrm>
            <a:off x="5717379" y="230547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Junta de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conductores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1" name="Google Shape;207;g82c15fae11_0_39">
            <a:extLst>
              <a:ext uri="{FF2B5EF4-FFF2-40B4-BE49-F238E27FC236}">
                <a16:creationId xmlns:a16="http://schemas.microsoft.com/office/drawing/2014/main" id="{BB55235C-0EC7-824C-9003-152470489644}"/>
              </a:ext>
            </a:extLst>
          </p:cNvPr>
          <p:cNvSpPr/>
          <p:nvPr/>
        </p:nvSpPr>
        <p:spPr>
          <a:xfrm flipH="1">
            <a:off x="7227008" y="363237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</a:rPr>
              <a:t>Hora de comida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2" name="Google Shape;208;g82c15fae11_0_39">
            <a:extLst>
              <a:ext uri="{FF2B5EF4-FFF2-40B4-BE49-F238E27FC236}">
                <a16:creationId xmlns:a16="http://schemas.microsoft.com/office/drawing/2014/main" id="{AE08E78A-797B-C64E-AF76-6D713452A35D}"/>
              </a:ext>
            </a:extLst>
          </p:cNvPr>
          <p:cNvSpPr/>
          <p:nvPr/>
        </p:nvSpPr>
        <p:spPr>
          <a:xfrm flipH="1">
            <a:off x="5327108" y="363237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Partidas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de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clasificación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3" name="Google Shape;209;g82c15fae11_0_39">
            <a:extLst>
              <a:ext uri="{FF2B5EF4-FFF2-40B4-BE49-F238E27FC236}">
                <a16:creationId xmlns:a16="http://schemas.microsoft.com/office/drawing/2014/main" id="{C233DDC3-8FB8-E74E-832D-9186C72303E9}"/>
              </a:ext>
            </a:extLst>
          </p:cNvPr>
          <p:cNvSpPr/>
          <p:nvPr/>
        </p:nvSpPr>
        <p:spPr>
          <a:xfrm flipH="1">
            <a:off x="3427208" y="363237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 err="1">
                <a:latin typeface="Century Gothic"/>
                <a:ea typeface="Audiowide"/>
                <a:cs typeface="Audiowide"/>
              </a:rPr>
              <a:t>Selección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de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Alianzas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/>
              <a:ea typeface="Audiowide"/>
              <a:cs typeface="Audiowide"/>
            </a:endParaRPr>
          </a:p>
        </p:txBody>
      </p:sp>
      <p:sp>
        <p:nvSpPr>
          <p:cNvPr id="14" name="Google Shape;210;g82c15fae11_0_39">
            <a:extLst>
              <a:ext uri="{FF2B5EF4-FFF2-40B4-BE49-F238E27FC236}">
                <a16:creationId xmlns:a16="http://schemas.microsoft.com/office/drawing/2014/main" id="{F2AD46DB-2C65-CB4A-B055-858985880DD8}"/>
              </a:ext>
            </a:extLst>
          </p:cNvPr>
          <p:cNvSpPr/>
          <p:nvPr/>
        </p:nvSpPr>
        <p:spPr>
          <a:xfrm flipH="1">
            <a:off x="1527308" y="3632375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 err="1">
                <a:latin typeface="Century Gothic"/>
                <a:ea typeface="Audiowide"/>
                <a:cs typeface="Audiowide"/>
              </a:rPr>
              <a:t>Partidas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de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eliminación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y finales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5" name="Google Shape;211;g82c15fae11_0_39">
            <a:extLst>
              <a:ext uri="{FF2B5EF4-FFF2-40B4-BE49-F238E27FC236}">
                <a16:creationId xmlns:a16="http://schemas.microsoft.com/office/drawing/2014/main" id="{45B7B163-99F7-884B-B1F0-48258DBE899C}"/>
              </a:ext>
            </a:extLst>
          </p:cNvPr>
          <p:cNvSpPr/>
          <p:nvPr/>
        </p:nvSpPr>
        <p:spPr>
          <a:xfrm flipH="1">
            <a:off x="17102" y="3632375"/>
            <a:ext cx="1510200" cy="8961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1" dirty="0" err="1">
                <a:latin typeface="Century Gothic"/>
                <a:ea typeface="Audiowide"/>
                <a:cs typeface="Audiowide"/>
              </a:rPr>
              <a:t>Premiación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</p:spTree>
    <p:extLst>
      <p:ext uri="{BB962C8B-B14F-4D97-AF65-F5344CB8AC3E}">
        <p14:creationId xmlns:p14="http://schemas.microsoft.com/office/powerpoint/2010/main" val="1875016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C6B2B-ABE3-654E-9B3E-32DBF339F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Presentación con los </a:t>
            </a:r>
            <a:r>
              <a:rPr lang="en-US" dirty="0" err="1"/>
              <a:t>jueces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D34E8-97AA-B644-A385-EABBD156CE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El </a:t>
            </a:r>
            <a:r>
              <a:rPr lang="en-US" dirty="0" err="1">
                <a:ea typeface="Roboto"/>
                <a:cs typeface="Roboto"/>
                <a:sym typeface="Roboto"/>
              </a:rPr>
              <a:t>horario</a:t>
            </a:r>
            <a:r>
              <a:rPr lang="en-US" dirty="0">
                <a:ea typeface="Roboto"/>
                <a:cs typeface="Roboto"/>
                <a:sym typeface="Roboto"/>
              </a:rPr>
              <a:t> y </a:t>
            </a:r>
            <a:r>
              <a:rPr lang="en-US" dirty="0" err="1">
                <a:ea typeface="Roboto"/>
                <a:cs typeface="Roboto"/>
                <a:sym typeface="Roboto"/>
              </a:rPr>
              <a:t>sala</a:t>
            </a:r>
            <a:r>
              <a:rPr lang="en-US" dirty="0">
                <a:ea typeface="Roboto"/>
                <a:cs typeface="Roboto"/>
                <a:sym typeface="Roboto"/>
              </a:rPr>
              <a:t> de los </a:t>
            </a:r>
            <a:r>
              <a:rPr lang="en-US" dirty="0" err="1"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ea typeface="Roboto"/>
                <a:cs typeface="Roboto"/>
                <a:sym typeface="Roboto"/>
              </a:rPr>
              <a:t> es </a:t>
            </a:r>
            <a:r>
              <a:rPr lang="en-US" dirty="0" err="1">
                <a:ea typeface="Roboto"/>
                <a:cs typeface="Roboto"/>
                <a:sym typeface="Roboto"/>
              </a:rPr>
              <a:t>revelado</a:t>
            </a:r>
            <a:r>
              <a:rPr lang="en-US" dirty="0">
                <a:ea typeface="Roboto"/>
                <a:cs typeface="Roboto"/>
                <a:sym typeface="Roboto"/>
              </a:rPr>
              <a:t> la </a:t>
            </a:r>
            <a:r>
              <a:rPr lang="en-US" dirty="0" err="1">
                <a:ea typeface="Roboto"/>
                <a:cs typeface="Roboto"/>
                <a:sym typeface="Roboto"/>
              </a:rPr>
              <a:t>noche</a:t>
            </a:r>
            <a:r>
              <a:rPr lang="en-US" dirty="0">
                <a:ea typeface="Roboto"/>
                <a:cs typeface="Roboto"/>
                <a:sym typeface="Roboto"/>
              </a:rPr>
              <a:t> anterior</a:t>
            </a: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Se </a:t>
            </a:r>
            <a:r>
              <a:rPr lang="en-US" dirty="0" err="1">
                <a:ea typeface="Roboto"/>
                <a:cs typeface="Roboto"/>
                <a:sym typeface="Roboto"/>
              </a:rPr>
              <a:t>ocupan</a:t>
            </a:r>
            <a:r>
              <a:rPr lang="en-US" dirty="0">
                <a:ea typeface="Roboto"/>
                <a:cs typeface="Roboto"/>
                <a:sym typeface="Roboto"/>
              </a:rPr>
              <a:t> 15 </a:t>
            </a:r>
            <a:r>
              <a:rPr lang="en-US" dirty="0" err="1">
                <a:ea typeface="Roboto"/>
                <a:cs typeface="Roboto"/>
                <a:sym typeface="Roboto"/>
              </a:rPr>
              <a:t>minutos</a:t>
            </a:r>
            <a:r>
              <a:rPr lang="en-US" dirty="0">
                <a:ea typeface="Roboto"/>
                <a:cs typeface="Roboto"/>
                <a:sym typeface="Roboto"/>
              </a:rPr>
              <a:t> en total – 5 </a:t>
            </a:r>
            <a:r>
              <a:rPr lang="en-US" dirty="0" err="1">
                <a:ea typeface="Roboto"/>
                <a:cs typeface="Roboto"/>
                <a:sym typeface="Roboto"/>
              </a:rPr>
              <a:t>minutos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presentación</a:t>
            </a:r>
            <a:r>
              <a:rPr lang="en-US" dirty="0">
                <a:ea typeface="Roboto"/>
                <a:cs typeface="Roboto"/>
                <a:sym typeface="Roboto"/>
              </a:rPr>
              <a:t> sin </a:t>
            </a:r>
            <a:r>
              <a:rPr lang="en-US" dirty="0" err="1">
                <a:ea typeface="Roboto"/>
                <a:cs typeface="Roboto"/>
                <a:sym typeface="Roboto"/>
              </a:rPr>
              <a:t>interrupción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Agrupen</a:t>
            </a:r>
            <a:r>
              <a:rPr lang="en-US" dirty="0">
                <a:ea typeface="Roboto"/>
                <a:cs typeface="Roboto"/>
                <a:sym typeface="Roboto"/>
              </a:rPr>
              <a:t> los </a:t>
            </a:r>
            <a:r>
              <a:rPr lang="en-US" dirty="0" err="1">
                <a:ea typeface="Roboto"/>
                <a:cs typeface="Roboto"/>
                <a:sym typeface="Roboto"/>
              </a:rPr>
              <a:t>aspectos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más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importantes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su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equipo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Enfoquense</a:t>
            </a:r>
            <a:r>
              <a:rPr lang="en-US" dirty="0">
                <a:ea typeface="Roboto"/>
                <a:cs typeface="Roboto"/>
                <a:sym typeface="Roboto"/>
              </a:rPr>
              <a:t> en </a:t>
            </a:r>
            <a:r>
              <a:rPr lang="en-US" dirty="0" err="1">
                <a:ea typeface="Roboto"/>
                <a:cs typeface="Roboto"/>
                <a:sym typeface="Roboto"/>
              </a:rPr>
              <a:t>aspectos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relacionados</a:t>
            </a:r>
            <a:r>
              <a:rPr lang="en-US" dirty="0">
                <a:ea typeface="Roboto"/>
                <a:cs typeface="Roboto"/>
                <a:sym typeface="Roboto"/>
              </a:rPr>
              <a:t> con </a:t>
            </a:r>
            <a:r>
              <a:rPr lang="en-US" dirty="0" err="1">
                <a:ea typeface="Roboto"/>
                <a:cs typeface="Roboto"/>
                <a:sym typeface="Roboto"/>
              </a:rPr>
              <a:t>programación</a:t>
            </a:r>
            <a:r>
              <a:rPr lang="en-US" dirty="0">
                <a:ea typeface="Roboto"/>
                <a:cs typeface="Roboto"/>
                <a:sym typeface="Roboto"/>
              </a:rPr>
              <a:t>, </a:t>
            </a:r>
            <a:r>
              <a:rPr lang="en-US" dirty="0" err="1">
                <a:ea typeface="Roboto"/>
                <a:cs typeface="Roboto"/>
                <a:sym typeface="Roboto"/>
              </a:rPr>
              <a:t>diseño</a:t>
            </a:r>
            <a:r>
              <a:rPr lang="en-US" dirty="0">
                <a:ea typeface="Roboto"/>
                <a:cs typeface="Roboto"/>
                <a:sym typeface="Roboto"/>
              </a:rPr>
              <a:t> del robot y </a:t>
            </a:r>
            <a:r>
              <a:rPr lang="en-US" dirty="0" err="1">
                <a:ea typeface="Roboto"/>
                <a:cs typeface="Roboto"/>
                <a:sym typeface="Roboto"/>
              </a:rPr>
              <a:t>alcance</a:t>
            </a:r>
            <a:r>
              <a:rPr lang="en-US" dirty="0">
                <a:ea typeface="Roboto"/>
                <a:cs typeface="Roboto"/>
                <a:sym typeface="Roboto"/>
              </a:rPr>
              <a:t> a la </a:t>
            </a:r>
            <a:r>
              <a:rPr lang="en-US" dirty="0" err="1">
                <a:ea typeface="Roboto"/>
                <a:cs typeface="Roboto"/>
                <a:sym typeface="Roboto"/>
              </a:rPr>
              <a:t>comunidad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Asegúrense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cambiar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hablantes</a:t>
            </a:r>
            <a:endParaRPr lang="en-US" dirty="0" err="1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Manjen</a:t>
            </a:r>
            <a:r>
              <a:rPr lang="en-US" dirty="0">
                <a:ea typeface="Roboto"/>
                <a:cs typeface="Roboto"/>
                <a:sym typeface="Roboto"/>
              </a:rPr>
              <a:t> las </a:t>
            </a:r>
            <a:r>
              <a:rPr lang="en-US" dirty="0" err="1">
                <a:ea typeface="Roboto"/>
                <a:cs typeface="Roboto"/>
                <a:sym typeface="Roboto"/>
              </a:rPr>
              <a:t>preguntas</a:t>
            </a:r>
            <a:r>
              <a:rPr lang="en-US" dirty="0">
                <a:ea typeface="Roboto"/>
                <a:cs typeface="Roboto"/>
                <a:sym typeface="Roboto"/>
              </a:rPr>
              <a:t> a </a:t>
            </a:r>
            <a:r>
              <a:rPr lang="en-US" dirty="0" err="1">
                <a:ea typeface="Roboto"/>
                <a:cs typeface="Roboto"/>
                <a:sym typeface="Roboto"/>
              </a:rPr>
              <a:t>su</a:t>
            </a:r>
            <a:r>
              <a:rPr lang="en-US" dirty="0">
                <a:ea typeface="Roboto"/>
                <a:cs typeface="Roboto"/>
                <a:sym typeface="Roboto"/>
              </a:rPr>
              <a:t> favor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Sean </a:t>
            </a:r>
            <a:r>
              <a:rPr lang="en-US" dirty="0" err="1">
                <a:ea typeface="Roboto"/>
                <a:cs typeface="Roboto"/>
                <a:sym typeface="Roboto"/>
              </a:rPr>
              <a:t>amablescon</a:t>
            </a:r>
            <a:r>
              <a:rPr lang="en-US" dirty="0">
                <a:ea typeface="Roboto"/>
                <a:cs typeface="Roboto"/>
                <a:sym typeface="Roboto"/>
              </a:rPr>
              <a:t> los </a:t>
            </a:r>
            <a:r>
              <a:rPr lang="en-US" dirty="0" err="1">
                <a:ea typeface="Roboto"/>
                <a:cs typeface="Roboto"/>
                <a:sym typeface="Roboto"/>
              </a:rPr>
              <a:t>jueces</a:t>
            </a:r>
            <a:endParaRPr lang="en-US" dirty="0" err="1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Practiquen</a:t>
            </a:r>
            <a:r>
              <a:rPr lang="en-US" dirty="0">
                <a:ea typeface="Roboto"/>
                <a:cs typeface="Roboto"/>
                <a:sym typeface="Roboto"/>
              </a:rPr>
              <a:t>, </a:t>
            </a:r>
            <a:r>
              <a:rPr lang="en-US" dirty="0" err="1">
                <a:ea typeface="Roboto"/>
                <a:cs typeface="Roboto"/>
                <a:sym typeface="Roboto"/>
              </a:rPr>
              <a:t>practiquen</a:t>
            </a:r>
            <a:r>
              <a:rPr lang="en-US" dirty="0">
                <a:ea typeface="Roboto"/>
                <a:cs typeface="Roboto"/>
                <a:sym typeface="Roboto"/>
              </a:rPr>
              <a:t> y </a:t>
            </a:r>
            <a:r>
              <a:rPr lang="en-US" dirty="0" err="1">
                <a:ea typeface="Roboto"/>
                <a:cs typeface="Roboto"/>
                <a:sym typeface="Roboto"/>
              </a:rPr>
              <a:t>practiquen</a:t>
            </a:r>
            <a:r>
              <a:rPr lang="en-US" dirty="0">
                <a:ea typeface="Roboto"/>
                <a:cs typeface="Roboto"/>
                <a:sym typeface="Roboto"/>
              </a:rPr>
              <a:t>!</a:t>
            </a:r>
            <a:endParaRPr lang="en-US" dirty="0">
              <a:ea typeface="Roboto"/>
              <a:cs typeface="Roboto"/>
            </a:endParaRPr>
          </a:p>
          <a:p>
            <a:pPr marL="0" lvl="0" indent="0">
              <a:lnSpc>
                <a:spcPct val="115000"/>
              </a:lnSpc>
              <a:spcBef>
                <a:spcPts val="1600"/>
              </a:spcBef>
              <a:buNone/>
            </a:pPr>
            <a:endParaRPr lang="en-US" sz="1200" dirty="0">
              <a:latin typeface="Century Gothic" panose="020B0502020202020204" pitchFamily="34" charset="0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lang="en-US" sz="1200" dirty="0">
              <a:latin typeface="Century Gothic" panose="020B0502020202020204" pitchFamily="34" charset="0"/>
              <a:ea typeface="Roboto"/>
              <a:cs typeface="Roboto"/>
              <a:sym typeface="Roboto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3FF665-D5A1-BE45-8ADD-A29DBE7FBEE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881113-10EF-B94C-8B68-B795082B8C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925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DB51E-9928-A243-9BE1-DB9F2FD95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Ceremonia</a:t>
            </a:r>
            <a:r>
              <a:rPr lang="en-US" dirty="0"/>
              <a:t> de </a:t>
            </a:r>
            <a:r>
              <a:rPr lang="en-US" dirty="0" err="1"/>
              <a:t>inauguración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DE5BF-9FAF-A146-A3B9-1D12B87170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sym typeface="Roboto"/>
              </a:rPr>
              <a:t>Introduce a los </a:t>
            </a:r>
            <a:r>
              <a:rPr lang="en-US" dirty="0" err="1">
                <a:ea typeface="Roboto"/>
                <a:sym typeface="Roboto"/>
              </a:rPr>
              <a:t>equipos</a:t>
            </a:r>
            <a:endParaRPr lang="es-MX" dirty="0" err="1"/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</a:rPr>
              <a:t>Explica</a:t>
            </a:r>
            <a:r>
              <a:rPr lang="en-US" dirty="0">
                <a:ea typeface="Roboto"/>
                <a:cs typeface="Roboto"/>
              </a:rPr>
              <a:t> en que </a:t>
            </a:r>
            <a:r>
              <a:rPr lang="en-US" dirty="0" err="1">
                <a:ea typeface="Roboto"/>
                <a:cs typeface="Roboto"/>
              </a:rPr>
              <a:t>consiste</a:t>
            </a:r>
            <a:r>
              <a:rPr lang="en-US" dirty="0">
                <a:ea typeface="Roboto"/>
                <a:cs typeface="Roboto"/>
              </a:rPr>
              <a:t> el </a:t>
            </a:r>
            <a:r>
              <a:rPr lang="en-US" dirty="0" err="1">
                <a:ea typeface="Roboto"/>
                <a:cs typeface="Roboto"/>
              </a:rPr>
              <a:t>juego</a:t>
            </a:r>
            <a:endParaRPr lang="en-US" dirty="0" err="1">
              <a:latin typeface="Century Gothic" panose="020B0502020202020204" pitchFamily="34" charset="0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</a:rPr>
              <a:t>Explica</a:t>
            </a:r>
            <a:r>
              <a:rPr lang="en-US" dirty="0">
                <a:ea typeface="Roboto"/>
                <a:cs typeface="Roboto"/>
              </a:rPr>
              <a:t> el </a:t>
            </a:r>
            <a:r>
              <a:rPr lang="en-US" dirty="0" err="1">
                <a:ea typeface="Roboto"/>
                <a:cs typeface="Roboto"/>
              </a:rPr>
              <a:t>horario</a:t>
            </a:r>
            <a:r>
              <a:rPr lang="en-US" dirty="0">
                <a:ea typeface="Roboto"/>
                <a:cs typeface="Roboto"/>
              </a:rPr>
              <a:t> del </a:t>
            </a:r>
            <a:r>
              <a:rPr lang="en-US" dirty="0" err="1">
                <a:ea typeface="Roboto"/>
                <a:cs typeface="Roboto"/>
              </a:rPr>
              <a:t>día</a:t>
            </a: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</a:rPr>
              <a:t>Que </a:t>
            </a:r>
            <a:r>
              <a:rPr lang="en-US" dirty="0" err="1">
                <a:ea typeface="Roboto"/>
                <a:cs typeface="Roboto"/>
              </a:rPr>
              <a:t>esperar</a:t>
            </a:r>
            <a:r>
              <a:rPr lang="en-US" dirty="0">
                <a:ea typeface="Roboto"/>
                <a:cs typeface="Roboto"/>
              </a:rPr>
              <a:t> </a:t>
            </a:r>
            <a:r>
              <a:rPr lang="en-US" dirty="0" err="1">
                <a:ea typeface="Roboto"/>
                <a:cs typeface="Roboto"/>
              </a:rPr>
              <a:t>durante</a:t>
            </a:r>
            <a:r>
              <a:rPr lang="en-US" dirty="0">
                <a:ea typeface="Roboto"/>
                <a:cs typeface="Roboto"/>
              </a:rPr>
              <a:t> la </a:t>
            </a:r>
            <a:r>
              <a:rPr lang="en-US" dirty="0" err="1">
                <a:ea typeface="Roboto"/>
                <a:cs typeface="Roboto"/>
              </a:rPr>
              <a:t>competencia</a:t>
            </a:r>
            <a:endParaRPr lang="en-US" dirty="0" err="1">
              <a:latin typeface="Century Gothic" panose="020B0502020202020204" pitchFamily="34" charset="0"/>
              <a:ea typeface="Roboto"/>
              <a:cs typeface="Roboto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9599C-CF82-144B-93C8-5AA27051C95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83170-1A4F-F849-9B01-39994BFF05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290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11F48-BAAE-FD47-80DE-A98117007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Junta de </a:t>
            </a:r>
            <a:r>
              <a:rPr lang="en-US" dirty="0" err="1"/>
              <a:t>conductores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AF6AD7-5164-954E-9D77-0F1703C00D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Solo </a:t>
            </a:r>
            <a:r>
              <a:rPr lang="en-US" dirty="0" err="1">
                <a:ea typeface="Roboto"/>
                <a:cs typeface="Roboto"/>
                <a:sym typeface="Roboto"/>
              </a:rPr>
              <a:t>atiende</a:t>
            </a:r>
            <a:r>
              <a:rPr lang="en-US" dirty="0">
                <a:ea typeface="Roboto"/>
                <a:cs typeface="Roboto"/>
                <a:sym typeface="Roboto"/>
              </a:rPr>
              <a:t> el </a:t>
            </a:r>
            <a:r>
              <a:rPr lang="en-US" dirty="0" err="1">
                <a:ea typeface="Roboto"/>
                <a:cs typeface="Roboto"/>
                <a:sym typeface="Roboto"/>
              </a:rPr>
              <a:t>equipo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conductores</a:t>
            </a:r>
            <a:endParaRPr lang="en-US" dirty="0" err="1">
              <a:latin typeface="Century Gothic" panose="020B0502020202020204" pitchFamily="34" charset="0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Se </a:t>
            </a:r>
            <a:r>
              <a:rPr lang="en-US" dirty="0" err="1">
                <a:ea typeface="Roboto"/>
                <a:cs typeface="Roboto"/>
                <a:sym typeface="Roboto"/>
              </a:rPr>
              <a:t>explican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algunas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reglas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acerca</a:t>
            </a:r>
            <a:r>
              <a:rPr lang="en-US" dirty="0">
                <a:ea typeface="Roboto"/>
                <a:cs typeface="Roboto"/>
                <a:sym typeface="Roboto"/>
              </a:rPr>
              <a:t> de los referees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</a:rPr>
              <a:t>Es </a:t>
            </a:r>
            <a:r>
              <a:rPr lang="en-US" dirty="0" err="1">
                <a:ea typeface="Roboto"/>
                <a:cs typeface="Roboto"/>
              </a:rPr>
              <a:t>obligatoria</a:t>
            </a:r>
            <a:endParaRPr lang="en-US" dirty="0" err="1">
              <a:latin typeface="Century Gothic" panose="020B0502020202020204" pitchFamily="34" charset="0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Se </a:t>
            </a:r>
            <a:r>
              <a:rPr lang="en-US" dirty="0" err="1">
                <a:ea typeface="Roboto"/>
                <a:cs typeface="Roboto"/>
                <a:sym typeface="Roboto"/>
              </a:rPr>
              <a:t>permiten</a:t>
            </a:r>
            <a:r>
              <a:rPr lang="en-US" dirty="0">
                <a:ea typeface="Roboto"/>
                <a:cs typeface="Roboto"/>
                <a:sym typeface="Roboto"/>
              </a:rPr>
              <a:t> </a:t>
            </a:r>
            <a:r>
              <a:rPr lang="en-US" dirty="0" err="1">
                <a:ea typeface="Roboto"/>
                <a:cs typeface="Roboto"/>
                <a:sym typeface="Roboto"/>
              </a:rPr>
              <a:t>preguntas</a:t>
            </a:r>
            <a:r>
              <a:rPr lang="en-US" dirty="0">
                <a:ea typeface="Roboto"/>
                <a:cs typeface="Roboto"/>
                <a:sym typeface="Roboto"/>
              </a:rPr>
              <a:t> y </a:t>
            </a:r>
            <a:r>
              <a:rPr lang="en-US" dirty="0" err="1">
                <a:ea typeface="Roboto"/>
                <a:cs typeface="Roboto"/>
                <a:sym typeface="Roboto"/>
              </a:rPr>
              <a:t>clarificación</a:t>
            </a:r>
            <a:r>
              <a:rPr lang="en-US" dirty="0">
                <a:ea typeface="Roboto"/>
                <a:cs typeface="Roboto"/>
                <a:sym typeface="Roboto"/>
              </a:rPr>
              <a:t> de las </a:t>
            </a:r>
            <a:r>
              <a:rPr lang="en-US" dirty="0" err="1">
                <a:ea typeface="Roboto"/>
                <a:cs typeface="Roboto"/>
                <a:sym typeface="Roboto"/>
              </a:rPr>
              <a:t>reglas</a:t>
            </a:r>
            <a:r>
              <a:rPr lang="en-US" dirty="0">
                <a:ea typeface="Roboto"/>
                <a:cs typeface="Roboto"/>
                <a:sym typeface="Roboto"/>
              </a:rPr>
              <a:t> del </a:t>
            </a:r>
            <a:r>
              <a:rPr lang="en-US" dirty="0" err="1">
                <a:ea typeface="Roboto"/>
                <a:cs typeface="Roboto"/>
                <a:sym typeface="Roboto"/>
              </a:rPr>
              <a:t>juego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834E2E-C65D-984D-B5F2-95850DB2541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380A42-B83E-7248-90E0-619BEF5C8E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40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4F235-C008-764B-BBFE-1C198733B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Partidas</a:t>
            </a:r>
            <a:r>
              <a:rPr lang="en-US" dirty="0"/>
              <a:t> de </a:t>
            </a:r>
            <a:r>
              <a:rPr lang="en-US" dirty="0" err="1"/>
              <a:t>clasificación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C2617-65C3-DD49-B208-D949DC3B33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El </a:t>
            </a:r>
            <a:r>
              <a:rPr lang="en-US" dirty="0" err="1">
                <a:ea typeface="Roboto"/>
                <a:cs typeface="Roboto"/>
                <a:sym typeface="Roboto"/>
              </a:rPr>
              <a:t>horario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partidas</a:t>
            </a:r>
            <a:r>
              <a:rPr lang="en-US" dirty="0">
                <a:ea typeface="Roboto"/>
                <a:cs typeface="Roboto"/>
                <a:sym typeface="Roboto"/>
              </a:rPr>
              <a:t> es </a:t>
            </a:r>
            <a:r>
              <a:rPr lang="en-US" dirty="0" err="1">
                <a:ea typeface="Roboto"/>
                <a:cs typeface="Roboto"/>
                <a:sym typeface="Roboto"/>
              </a:rPr>
              <a:t>revelado</a:t>
            </a:r>
            <a:r>
              <a:rPr lang="en-US" dirty="0">
                <a:ea typeface="Roboto"/>
                <a:cs typeface="Roboto"/>
                <a:sym typeface="Roboto"/>
              </a:rPr>
              <a:t> al </a:t>
            </a:r>
            <a:r>
              <a:rPr lang="en-US" dirty="0" err="1">
                <a:ea typeface="Roboto"/>
                <a:cs typeface="Roboto"/>
                <a:sym typeface="Roboto"/>
              </a:rPr>
              <a:t>inicio</a:t>
            </a:r>
            <a:r>
              <a:rPr lang="en-US" dirty="0">
                <a:ea typeface="Roboto"/>
                <a:cs typeface="Roboto"/>
                <a:sym typeface="Roboto"/>
              </a:rPr>
              <a:t> del </a:t>
            </a:r>
            <a:r>
              <a:rPr lang="en-US" dirty="0" err="1">
                <a:ea typeface="Roboto"/>
                <a:cs typeface="Roboto"/>
                <a:sym typeface="Roboto"/>
              </a:rPr>
              <a:t>día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Algún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equipo</a:t>
            </a:r>
            <a:r>
              <a:rPr lang="en-US" dirty="0">
                <a:ea typeface="Roboto"/>
                <a:cs typeface="Roboto"/>
                <a:sym typeface="Roboto"/>
              </a:rPr>
              <a:t> de la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contraria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puede</a:t>
            </a:r>
            <a:r>
              <a:rPr lang="en-US" dirty="0">
                <a:ea typeface="Roboto"/>
                <a:cs typeface="Roboto"/>
                <a:sym typeface="Roboto"/>
              </a:rPr>
              <a:t> ser </a:t>
            </a:r>
            <a:r>
              <a:rPr lang="en-US" dirty="0" err="1">
                <a:ea typeface="Roboto"/>
                <a:cs typeface="Roboto"/>
                <a:sym typeface="Roboto"/>
              </a:rPr>
              <a:t>tu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compañero</a:t>
            </a:r>
            <a:r>
              <a:rPr lang="en-US" dirty="0">
                <a:ea typeface="Roboto"/>
                <a:cs typeface="Roboto"/>
                <a:sym typeface="Roboto"/>
              </a:rPr>
              <a:t> en </a:t>
            </a:r>
            <a:r>
              <a:rPr lang="en-US" dirty="0" err="1">
                <a:ea typeface="Roboto"/>
                <a:cs typeface="Roboto"/>
                <a:sym typeface="Roboto"/>
              </a:rPr>
              <a:t>tu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siguiente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partida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Evaluación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ea typeface="Roboto"/>
                <a:cs typeface="Roboto"/>
                <a:sym typeface="Roboto"/>
              </a:rPr>
              <a:t> es </a:t>
            </a:r>
            <a:r>
              <a:rPr lang="en-US" dirty="0" err="1">
                <a:ea typeface="Roboto"/>
                <a:cs typeface="Roboto"/>
                <a:sym typeface="Roboto"/>
              </a:rPr>
              <a:t>importante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Reconoce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tu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horario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Es </a:t>
            </a:r>
            <a:r>
              <a:rPr lang="en-US" dirty="0" err="1">
                <a:ea typeface="Roboto"/>
                <a:cs typeface="Roboto"/>
                <a:sym typeface="Roboto"/>
              </a:rPr>
              <a:t>importante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hablar</a:t>
            </a:r>
            <a:r>
              <a:rPr lang="en-US" dirty="0">
                <a:ea typeface="Roboto"/>
                <a:cs typeface="Roboto"/>
                <a:sym typeface="Roboto"/>
              </a:rPr>
              <a:t> con </a:t>
            </a:r>
            <a:r>
              <a:rPr lang="en-US" dirty="0" err="1">
                <a:ea typeface="Roboto"/>
                <a:cs typeface="Roboto"/>
                <a:sym typeface="Roboto"/>
              </a:rPr>
              <a:t>tus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compañeros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antes de la </a:t>
            </a:r>
            <a:r>
              <a:rPr lang="en-US" dirty="0" err="1">
                <a:ea typeface="Roboto"/>
                <a:cs typeface="Roboto"/>
                <a:sym typeface="Roboto"/>
              </a:rPr>
              <a:t>partida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4DBC3-FD0A-8C44-9794-14CF0A817E8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B4A1D8-4364-C54A-B454-76F9CE0839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46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420B-B3C9-474D-80E4-C4A071E7E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Selección</a:t>
            </a:r>
            <a:r>
              <a:rPr lang="en-US" dirty="0"/>
              <a:t> de </a:t>
            </a:r>
            <a:r>
              <a:rPr lang="en-US" dirty="0" err="1"/>
              <a:t>Alianzas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B7759-CE78-F245-AE94-B6987F52DB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Ceremonía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latin typeface="Century Gothic" panose="020B0502020202020204" pitchFamily="34" charset="0"/>
              <a:ea typeface="Roboto"/>
              <a:cs typeface="Roboto"/>
              <a:sym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Los </a:t>
            </a:r>
            <a:r>
              <a:rPr lang="en-US" dirty="0" err="1">
                <a:ea typeface="Roboto"/>
                <a:cs typeface="Roboto"/>
                <a:sym typeface="Roboto"/>
              </a:rPr>
              <a:t>primeros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cuatro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ea typeface="Roboto"/>
                <a:cs typeface="Roboto"/>
                <a:sym typeface="Roboto"/>
              </a:rPr>
              <a:t> en la </a:t>
            </a:r>
            <a:r>
              <a:rPr lang="en-US" dirty="0" err="1">
                <a:ea typeface="Roboto"/>
                <a:cs typeface="Roboto"/>
                <a:sym typeface="Roboto"/>
              </a:rPr>
              <a:t>tabla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posiciones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pueden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escoger</a:t>
            </a:r>
            <a:r>
              <a:rPr lang="en-US" dirty="0">
                <a:ea typeface="Roboto"/>
                <a:cs typeface="Roboto"/>
                <a:sym typeface="Roboto"/>
              </a:rPr>
              <a:t> dos </a:t>
            </a:r>
            <a:r>
              <a:rPr lang="en-US" dirty="0" err="1"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como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su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Capitanes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pueden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escoger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otros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capitanes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– los </a:t>
            </a:r>
            <a:r>
              <a:rPr lang="en-US" dirty="0" err="1">
                <a:ea typeface="Roboto"/>
                <a:cs typeface="Roboto"/>
                <a:sym typeface="Roboto"/>
              </a:rPr>
              <a:t>lugares</a:t>
            </a:r>
            <a:r>
              <a:rPr lang="en-US" dirty="0">
                <a:ea typeface="Roboto"/>
                <a:cs typeface="Roboto"/>
                <a:sym typeface="Roboto"/>
              </a:rPr>
              <a:t> se </a:t>
            </a:r>
            <a:r>
              <a:rPr lang="en-US" dirty="0" err="1">
                <a:ea typeface="Roboto"/>
                <a:cs typeface="Roboto"/>
                <a:sym typeface="Roboto"/>
              </a:rPr>
              <a:t>recorren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El </a:t>
            </a:r>
            <a:r>
              <a:rPr lang="en-US" dirty="0" err="1">
                <a:ea typeface="Roboto"/>
                <a:cs typeface="Roboto"/>
                <a:sym typeface="Roboto"/>
              </a:rPr>
              <a:t>horario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partidas</a:t>
            </a:r>
            <a:r>
              <a:rPr lang="en-US" dirty="0">
                <a:ea typeface="Roboto"/>
                <a:cs typeface="Roboto"/>
                <a:sym typeface="Roboto"/>
              </a:rPr>
              <a:t> es </a:t>
            </a:r>
            <a:r>
              <a:rPr lang="en-US" dirty="0" err="1">
                <a:ea typeface="Roboto"/>
                <a:cs typeface="Roboto"/>
                <a:sym typeface="Roboto"/>
              </a:rPr>
              <a:t>revelado</a:t>
            </a:r>
            <a:r>
              <a:rPr lang="en-US" dirty="0">
                <a:ea typeface="Roboto"/>
                <a:cs typeface="Roboto"/>
                <a:sym typeface="Roboto"/>
              </a:rPr>
              <a:t> al </a:t>
            </a:r>
            <a:r>
              <a:rPr lang="en-US" dirty="0" err="1">
                <a:ea typeface="Roboto"/>
                <a:cs typeface="Roboto"/>
                <a:sym typeface="Roboto"/>
              </a:rPr>
              <a:t>inicio</a:t>
            </a:r>
            <a:r>
              <a:rPr lang="en-US" dirty="0">
                <a:ea typeface="Roboto"/>
                <a:cs typeface="Roboto"/>
                <a:sym typeface="Roboto"/>
              </a:rPr>
              <a:t> del </a:t>
            </a:r>
            <a:r>
              <a:rPr lang="en-US" dirty="0" err="1">
                <a:ea typeface="Roboto"/>
                <a:cs typeface="Roboto"/>
                <a:sym typeface="Roboto"/>
              </a:rPr>
              <a:t>día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El </a:t>
            </a:r>
            <a:r>
              <a:rPr lang="en-US" dirty="0" err="1">
                <a:ea typeface="Roboto"/>
                <a:cs typeface="Roboto"/>
                <a:sym typeface="Roboto"/>
              </a:rPr>
              <a:t>equipo</a:t>
            </a:r>
            <a:r>
              <a:rPr lang="en-US" dirty="0">
                <a:ea typeface="Roboto"/>
                <a:cs typeface="Roboto"/>
                <a:sym typeface="Roboto"/>
              </a:rPr>
              <a:t> de la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contraria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puede</a:t>
            </a:r>
            <a:r>
              <a:rPr lang="en-US" dirty="0">
                <a:ea typeface="Roboto"/>
                <a:cs typeface="Roboto"/>
                <a:sym typeface="Roboto"/>
              </a:rPr>
              <a:t> ser </a:t>
            </a:r>
            <a:r>
              <a:rPr lang="en-US" dirty="0" err="1">
                <a:ea typeface="Roboto"/>
                <a:cs typeface="Roboto"/>
                <a:sym typeface="Roboto"/>
              </a:rPr>
              <a:t>tu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siguiente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compañero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Evaluación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ea typeface="Roboto"/>
                <a:cs typeface="Roboto"/>
                <a:sym typeface="Roboto"/>
              </a:rPr>
              <a:t> es </a:t>
            </a:r>
            <a:r>
              <a:rPr lang="en-US" dirty="0" err="1">
                <a:ea typeface="Roboto"/>
                <a:cs typeface="Roboto"/>
                <a:sym typeface="Roboto"/>
              </a:rPr>
              <a:t>muy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importante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Reconoce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tu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horario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595959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Habla</a:t>
            </a:r>
            <a:r>
              <a:rPr lang="en-US" dirty="0">
                <a:ea typeface="Roboto"/>
                <a:cs typeface="Roboto"/>
                <a:sym typeface="Roboto"/>
              </a:rPr>
              <a:t> con </a:t>
            </a:r>
            <a:r>
              <a:rPr lang="en-US" dirty="0" err="1">
                <a:ea typeface="Roboto"/>
                <a:cs typeface="Roboto"/>
                <a:sym typeface="Roboto"/>
              </a:rPr>
              <a:t>tu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compañero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antes de la </a:t>
            </a:r>
            <a:r>
              <a:rPr lang="en-US" dirty="0" err="1">
                <a:ea typeface="Roboto"/>
                <a:cs typeface="Roboto"/>
                <a:sym typeface="Roboto"/>
              </a:rPr>
              <a:t>partida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Si </a:t>
            </a:r>
            <a:r>
              <a:rPr lang="en-US" dirty="0" err="1">
                <a:ea typeface="Roboto"/>
                <a:cs typeface="Roboto"/>
                <a:sym typeface="Roboto"/>
              </a:rPr>
              <a:t>rechazas</a:t>
            </a:r>
            <a:r>
              <a:rPr lang="en-US" dirty="0">
                <a:ea typeface="Roboto"/>
                <a:cs typeface="Roboto"/>
                <a:sym typeface="Roboto"/>
              </a:rPr>
              <a:t> una </a:t>
            </a:r>
            <a:r>
              <a:rPr lang="en-US" dirty="0" err="1">
                <a:ea typeface="Roboto"/>
                <a:cs typeface="Roboto"/>
                <a:sym typeface="Roboto"/>
              </a:rPr>
              <a:t>oferta</a:t>
            </a:r>
            <a:r>
              <a:rPr lang="en-US" dirty="0">
                <a:ea typeface="Roboto"/>
                <a:cs typeface="Roboto"/>
                <a:sym typeface="Roboto"/>
              </a:rPr>
              <a:t>, </a:t>
            </a:r>
            <a:r>
              <a:rPr lang="en-US" dirty="0" err="1">
                <a:ea typeface="Roboto"/>
                <a:cs typeface="Roboto"/>
                <a:sym typeface="Roboto"/>
              </a:rPr>
              <a:t>ya</a:t>
            </a:r>
            <a:r>
              <a:rPr lang="en-US" dirty="0">
                <a:ea typeface="Roboto"/>
                <a:cs typeface="Roboto"/>
                <a:sym typeface="Roboto"/>
              </a:rPr>
              <a:t> no </a:t>
            </a:r>
            <a:r>
              <a:rPr lang="en-US" dirty="0" err="1">
                <a:ea typeface="Roboto"/>
                <a:cs typeface="Roboto"/>
                <a:sym typeface="Roboto"/>
              </a:rPr>
              <a:t>podrás</a:t>
            </a:r>
            <a:r>
              <a:rPr lang="en-US" dirty="0">
                <a:ea typeface="Roboto"/>
                <a:cs typeface="Roboto"/>
                <a:sym typeface="Roboto"/>
              </a:rPr>
              <a:t> ser </a:t>
            </a:r>
            <a:r>
              <a:rPr lang="en-US" dirty="0" err="1">
                <a:ea typeface="Roboto"/>
                <a:cs typeface="Roboto"/>
                <a:sym typeface="Roboto"/>
              </a:rPr>
              <a:t>escogido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Evaluación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ea typeface="Roboto"/>
                <a:cs typeface="Roboto"/>
                <a:sym typeface="Roboto"/>
              </a:rPr>
              <a:t> es </a:t>
            </a:r>
            <a:r>
              <a:rPr lang="en-US" dirty="0" err="1">
                <a:ea typeface="Roboto"/>
                <a:cs typeface="Roboto"/>
                <a:sym typeface="Roboto"/>
              </a:rPr>
              <a:t>nuevamente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muy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importante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Gracious Professionalism/</a:t>
            </a:r>
            <a:r>
              <a:rPr lang="en-US" dirty="0" err="1">
                <a:ea typeface="Roboto"/>
                <a:cs typeface="Roboto"/>
                <a:sym typeface="Roboto"/>
              </a:rPr>
              <a:t>Profesionalismo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Agraciado</a:t>
            </a:r>
            <a:endParaRPr lang="en-US" dirty="0" err="1">
              <a:latin typeface="Century Gothic" panose="020B0502020202020204" pitchFamily="34" charset="0"/>
              <a:ea typeface="Roboto"/>
              <a:cs typeface="Roboto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C01CDF-3432-2E4C-8DF4-FF692E913E4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187155-FDD4-6444-BF02-D5075DE76F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224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07B8-84FA-014E-B43A-5C5CE85B2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Partidas</a:t>
            </a:r>
            <a:r>
              <a:rPr lang="en-US" dirty="0"/>
              <a:t> de </a:t>
            </a:r>
            <a:r>
              <a:rPr lang="en-US" dirty="0" err="1"/>
              <a:t>eliminación</a:t>
            </a:r>
            <a:r>
              <a:rPr lang="en-US" dirty="0"/>
              <a:t>/Finales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967FC5-BA6D-D842-AC1F-97E5CB8DEE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Utiliza</a:t>
            </a:r>
            <a:r>
              <a:rPr lang="en-US" dirty="0">
                <a:ea typeface="Roboto"/>
                <a:cs typeface="Roboto"/>
                <a:sym typeface="Roboto"/>
              </a:rPr>
              <a:t> un </a:t>
            </a:r>
            <a:r>
              <a:rPr lang="en-US" dirty="0" err="1">
                <a:ea typeface="Roboto"/>
                <a:cs typeface="Roboto"/>
                <a:sym typeface="Roboto"/>
              </a:rPr>
              <a:t>braccket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eliminación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La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número</a:t>
            </a:r>
            <a:r>
              <a:rPr lang="en-US" dirty="0">
                <a:ea typeface="Roboto"/>
                <a:cs typeface="Roboto"/>
                <a:sym typeface="Roboto"/>
              </a:rPr>
              <a:t> </a:t>
            </a:r>
            <a:r>
              <a:rPr lang="en-US" dirty="0" err="1">
                <a:ea typeface="Roboto"/>
                <a:cs typeface="Roboto"/>
                <a:sym typeface="Roboto"/>
              </a:rPr>
              <a:t>uno</a:t>
            </a:r>
            <a:r>
              <a:rPr lang="en-US" dirty="0">
                <a:ea typeface="Roboto"/>
                <a:cs typeface="Roboto"/>
                <a:sym typeface="Roboto"/>
              </a:rPr>
              <a:t> se </a:t>
            </a:r>
            <a:r>
              <a:rPr lang="en-US" dirty="0" err="1">
                <a:ea typeface="Roboto"/>
                <a:cs typeface="Roboto"/>
                <a:sym typeface="Roboto"/>
              </a:rPr>
              <a:t>enfrenta</a:t>
            </a:r>
            <a:r>
              <a:rPr lang="en-US" dirty="0">
                <a:ea typeface="Roboto"/>
                <a:cs typeface="Roboto"/>
                <a:sym typeface="Roboto"/>
              </a:rPr>
              <a:t> a la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número</a:t>
            </a:r>
            <a:r>
              <a:rPr lang="en-US" dirty="0">
                <a:ea typeface="Roboto"/>
                <a:cs typeface="Roboto"/>
                <a:sym typeface="Roboto"/>
              </a:rPr>
              <a:t> </a:t>
            </a:r>
            <a:r>
              <a:rPr lang="en-US" dirty="0" err="1">
                <a:ea typeface="Roboto"/>
                <a:cs typeface="Roboto"/>
                <a:sym typeface="Roboto"/>
              </a:rPr>
              <a:t>cuatro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La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número</a:t>
            </a:r>
            <a:r>
              <a:rPr lang="en-US" dirty="0">
                <a:ea typeface="Roboto"/>
                <a:cs typeface="Roboto"/>
                <a:sym typeface="Roboto"/>
              </a:rPr>
              <a:t> dos se </a:t>
            </a:r>
            <a:r>
              <a:rPr lang="en-US" dirty="0" err="1">
                <a:ea typeface="Roboto"/>
                <a:cs typeface="Roboto"/>
                <a:sym typeface="Roboto"/>
              </a:rPr>
              <a:t>enfrenta</a:t>
            </a:r>
            <a:r>
              <a:rPr lang="en-US" dirty="0">
                <a:ea typeface="Roboto"/>
                <a:cs typeface="Roboto"/>
                <a:sym typeface="Roboto"/>
              </a:rPr>
              <a:t> a la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número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tres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El </a:t>
            </a:r>
            <a:r>
              <a:rPr lang="en-US" dirty="0" err="1">
                <a:ea typeface="Roboto"/>
                <a:cs typeface="Roboto"/>
                <a:sym typeface="Roboto"/>
              </a:rPr>
              <a:t>ganador</a:t>
            </a:r>
            <a:r>
              <a:rPr lang="en-US" dirty="0">
                <a:ea typeface="Roboto"/>
                <a:cs typeface="Roboto"/>
                <a:sym typeface="Roboto"/>
              </a:rPr>
              <a:t> es la </a:t>
            </a:r>
            <a:r>
              <a:rPr lang="en-US" dirty="0" err="1"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ea typeface="Roboto"/>
                <a:cs typeface="Roboto"/>
                <a:sym typeface="Roboto"/>
              </a:rPr>
              <a:t> que </a:t>
            </a:r>
            <a:r>
              <a:rPr lang="en-US" dirty="0" err="1">
                <a:ea typeface="Roboto"/>
                <a:cs typeface="Roboto"/>
                <a:sym typeface="Roboto"/>
              </a:rPr>
              <a:t>obtenga</a:t>
            </a:r>
            <a:r>
              <a:rPr lang="en-US" dirty="0">
                <a:ea typeface="Roboto"/>
                <a:cs typeface="Roboto"/>
                <a:sym typeface="Roboto"/>
              </a:rPr>
              <a:t> dos </a:t>
            </a:r>
            <a:r>
              <a:rPr lang="en-US" dirty="0" err="1">
                <a:ea typeface="Roboto"/>
                <a:cs typeface="Roboto"/>
                <a:sym typeface="Roboto"/>
              </a:rPr>
              <a:t>victorias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tres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Se </a:t>
            </a:r>
            <a:r>
              <a:rPr lang="en-US" dirty="0" err="1">
                <a:ea typeface="Roboto"/>
                <a:cs typeface="Roboto"/>
                <a:sym typeface="Roboto"/>
              </a:rPr>
              <a:t>enfatiza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buena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conducta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>
              <a:ea typeface="Roboto"/>
              <a:cs typeface="Roboto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53090-5C85-6244-9CAB-67C6C96FFD5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8B6377-A61A-1F4B-A6C5-E3A3BBAEEE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198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3" name="Google Shape;113;g82cd9e6bf7_0_87"/>
          <p:cNvGraphicFramePr/>
          <p:nvPr>
            <p:extLst>
              <p:ext uri="{D42A27DB-BD31-4B8C-83A1-F6EECF244321}">
                <p14:modId xmlns:p14="http://schemas.microsoft.com/office/powerpoint/2010/main" val="3241984753"/>
              </p:ext>
            </p:extLst>
          </p:nvPr>
        </p:nvGraphicFramePr>
        <p:xfrm>
          <a:off x="239275" y="2078275"/>
          <a:ext cx="8665450" cy="3611200"/>
        </p:xfrm>
        <a:graphic>
          <a:graphicData uri="http://schemas.openxmlformats.org/drawingml/2006/table">
            <a:tbl>
              <a:tblPr>
                <a:noFill/>
                <a:tableStyleId>{15EE8A60-D19B-4C99-9EC2-AC194D3CF090}</a:tableStyleId>
              </a:tblPr>
              <a:tblGrid>
                <a:gridCol w="4332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2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05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r>
                        <a:rPr lang="en-US" sz="3000" u="none" strike="noStrike" cap="none" dirty="0">
                          <a:latin typeface="Century Gothic"/>
                          <a:ea typeface="Audiowide"/>
                          <a:cs typeface="Audiowide"/>
                        </a:rPr>
                        <a:t>Torneo de </a:t>
                      </a:r>
                      <a:r>
                        <a:rPr lang="en-US" sz="3000" u="none" strike="noStrike" cap="none" dirty="0" err="1">
                          <a:latin typeface="Century Gothic"/>
                          <a:ea typeface="Audiowide"/>
                          <a:cs typeface="Audiowide"/>
                        </a:rPr>
                        <a:t>Clasificación</a:t>
                      </a:r>
                      <a:r>
                        <a:rPr lang="en-US" sz="3000" u="none" strike="noStrike" cap="none" dirty="0">
                          <a:latin typeface="Century Gothic"/>
                          <a:ea typeface="Audiowide"/>
                          <a:cs typeface="Audiowide"/>
                        </a:rPr>
                        <a:t> Estatal</a:t>
                      </a:r>
                      <a:endParaRPr lang="en-US" sz="3000" u="none" strike="noStrike" cap="none" dirty="0">
                        <a:latin typeface="Century Gothic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r>
                        <a:rPr lang="en-US" sz="3000" u="none" strike="noStrike" cap="none" dirty="0">
                          <a:latin typeface="Century Gothic"/>
                          <a:ea typeface="Audiowide"/>
                          <a:cs typeface="Audiowide"/>
                        </a:rPr>
                        <a:t>Campeonato Estatal</a:t>
                      </a:r>
                      <a:endParaRPr lang="en-US" sz="3000" u="none" strike="noStrike" cap="none" dirty="0">
                        <a:latin typeface="Century Gothic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5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r>
                        <a:rPr lang="en-US" sz="3000" u="none" strike="noStrike" cap="none" dirty="0">
                          <a:latin typeface="Century Gothic"/>
                          <a:ea typeface="Audiowide"/>
                          <a:cs typeface="Audiowide"/>
                        </a:rPr>
                        <a:t>Campeonato Mundial</a:t>
                      </a:r>
                      <a:endParaRPr lang="en-US" sz="3000" u="none" strike="noStrike" cap="none" dirty="0">
                        <a:latin typeface="Century Gothic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None/>
                      </a:pPr>
                      <a:r>
                        <a:rPr lang="en-US" sz="3000" u="none" strike="noStrike" cap="none" dirty="0">
                          <a:latin typeface="Century Gothic"/>
                          <a:ea typeface="Audiowide"/>
                          <a:cs typeface="Audiowide"/>
                        </a:rPr>
                        <a:t>Torneo de post-</a:t>
                      </a:r>
                      <a:r>
                        <a:rPr lang="en-US" sz="3000" u="none" strike="noStrike" cap="none" dirty="0" err="1">
                          <a:latin typeface="Century Gothic"/>
                          <a:ea typeface="Audiowide"/>
                          <a:cs typeface="Audiowide"/>
                        </a:rPr>
                        <a:t>temporada</a:t>
                      </a:r>
                      <a:endParaRPr lang="en-US" sz="3000" u="none" strike="noStrike" cap="none" dirty="0" err="1">
                        <a:latin typeface="Century Gothic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B8C72F15-16AE-5E4D-AD68-244EF79A2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Competencias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A9379B-77DF-8643-9BAF-C1821EAE00E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518E28-ED02-FF47-8565-73B7D830BA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DC152-FA55-F64B-92D2-51C2B68E5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Ceremonia</a:t>
            </a:r>
            <a:r>
              <a:rPr lang="en-US" dirty="0"/>
              <a:t> de </a:t>
            </a:r>
            <a:r>
              <a:rPr lang="en-US" dirty="0" err="1"/>
              <a:t>premiación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53ED68-F330-D444-A38B-2B123FC214B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A9A713-D4AF-9B4C-A627-7556A1F46F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sp>
        <p:nvSpPr>
          <p:cNvPr id="6" name="Google Shape;260;g82c15fae11_0_125">
            <a:extLst>
              <a:ext uri="{FF2B5EF4-FFF2-40B4-BE49-F238E27FC236}">
                <a16:creationId xmlns:a16="http://schemas.microsoft.com/office/drawing/2014/main" id="{5BE2DD0B-54F6-384B-81E7-A61EC81A2BCC}"/>
              </a:ext>
            </a:extLst>
          </p:cNvPr>
          <p:cNvSpPr/>
          <p:nvPr/>
        </p:nvSpPr>
        <p:spPr>
          <a:xfrm>
            <a:off x="18650" y="16741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Agradecimiento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a todo el staff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7" name="Google Shape;261;g82c15fae11_0_125">
            <a:extLst>
              <a:ext uri="{FF2B5EF4-FFF2-40B4-BE49-F238E27FC236}">
                <a16:creationId xmlns:a16="http://schemas.microsoft.com/office/drawing/2014/main" id="{29D65187-6097-F547-B8F6-D09D30014C15}"/>
              </a:ext>
            </a:extLst>
          </p:cNvPr>
          <p:cNvSpPr/>
          <p:nvPr/>
        </p:nvSpPr>
        <p:spPr>
          <a:xfrm>
            <a:off x="1918164" y="16741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presenta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más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información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sobre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</a:t>
            </a:r>
            <a:r>
              <a:rPr lang="en-US" sz="1400" b="1" u="none" strike="noStrike" cap="none" dirty="0">
                <a:solidFill>
                  <a:srgbClr val="000000"/>
                </a:solidFill>
                <a:latin typeface="Century Gothic"/>
                <a:ea typeface="Audiowide"/>
                <a:cs typeface="Audiowide"/>
                <a:sym typeface="Audiowide"/>
              </a:rPr>
              <a:t>FIRST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 </a:t>
            </a:r>
            <a:endParaRPr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</p:txBody>
      </p:sp>
      <p:sp>
        <p:nvSpPr>
          <p:cNvPr id="8" name="Google Shape;262;g82c15fae11_0_125">
            <a:extLst>
              <a:ext uri="{FF2B5EF4-FFF2-40B4-BE49-F238E27FC236}">
                <a16:creationId xmlns:a16="http://schemas.microsoft.com/office/drawing/2014/main" id="{746D6B4B-1558-DA4D-8A07-B2054E327B9E}"/>
              </a:ext>
            </a:extLst>
          </p:cNvPr>
          <p:cNvSpPr/>
          <p:nvPr/>
        </p:nvSpPr>
        <p:spPr>
          <a:xfrm>
            <a:off x="3817677" y="16741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entrega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el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entury Gothic"/>
                <a:ea typeface="Audiowide"/>
                <a:cs typeface="Audiowide"/>
                <a:sym typeface="Audiowide"/>
              </a:rPr>
              <a:t>Compass Award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/>
              <a:ea typeface="Audiowide"/>
              <a:cs typeface="Audiowide"/>
            </a:endParaRPr>
          </a:p>
        </p:txBody>
      </p:sp>
      <p:sp>
        <p:nvSpPr>
          <p:cNvPr id="9" name="Google Shape;263;g82c15fae11_0_125">
            <a:extLst>
              <a:ext uri="{FF2B5EF4-FFF2-40B4-BE49-F238E27FC236}">
                <a16:creationId xmlns:a16="http://schemas.microsoft.com/office/drawing/2014/main" id="{2016D3F1-8A55-CC40-B7B5-C6057C645039}"/>
              </a:ext>
            </a:extLst>
          </p:cNvPr>
          <p:cNvSpPr/>
          <p:nvPr/>
        </p:nvSpPr>
        <p:spPr>
          <a:xfrm>
            <a:off x="7616700" y="1674100"/>
            <a:ext cx="1510200" cy="13269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entrega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el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entury Gothic"/>
                <a:ea typeface="Audiowide"/>
                <a:cs typeface="Audiowide"/>
                <a:sym typeface="Audiowide"/>
              </a:rPr>
              <a:t>Control Award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/>
              <a:ea typeface="Audiowide"/>
              <a:cs typeface="Audiowide"/>
            </a:endParaRPr>
          </a:p>
        </p:txBody>
      </p:sp>
      <p:sp>
        <p:nvSpPr>
          <p:cNvPr id="10" name="Google Shape;264;g82c15fae11_0_125">
            <a:extLst>
              <a:ext uri="{FF2B5EF4-FFF2-40B4-BE49-F238E27FC236}">
                <a16:creationId xmlns:a16="http://schemas.microsoft.com/office/drawing/2014/main" id="{06D781E0-9EF7-F141-A335-41B435AC4D29}"/>
              </a:ext>
            </a:extLst>
          </p:cNvPr>
          <p:cNvSpPr/>
          <p:nvPr/>
        </p:nvSpPr>
        <p:spPr>
          <a:xfrm>
            <a:off x="5717379" y="16741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entrega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el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Century Gothic"/>
                <a:ea typeface="Audiowide"/>
                <a:cs typeface="Audiowide"/>
                <a:sym typeface="Audiowide"/>
              </a:rPr>
              <a:t>Promote Award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/>
              <a:ea typeface="Audiowide"/>
              <a:cs typeface="Audiowide"/>
            </a:endParaRPr>
          </a:p>
        </p:txBody>
      </p:sp>
      <p:sp>
        <p:nvSpPr>
          <p:cNvPr id="11" name="Google Shape;265;g82c15fae11_0_125">
            <a:extLst>
              <a:ext uri="{FF2B5EF4-FFF2-40B4-BE49-F238E27FC236}">
                <a16:creationId xmlns:a16="http://schemas.microsoft.com/office/drawing/2014/main" id="{883D25D2-D162-A64C-AD33-9E6C1F8C3A73}"/>
              </a:ext>
            </a:extLst>
          </p:cNvPr>
          <p:cNvSpPr/>
          <p:nvPr/>
        </p:nvSpPr>
        <p:spPr>
          <a:xfrm flipH="1">
            <a:off x="7227008" y="30010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entrega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el Motivate Award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2" name="Google Shape;266;g82c15fae11_0_125">
            <a:extLst>
              <a:ext uri="{FF2B5EF4-FFF2-40B4-BE49-F238E27FC236}">
                <a16:creationId xmlns:a16="http://schemas.microsoft.com/office/drawing/2014/main" id="{21BC5560-12C3-D244-B7FA-314C84B37846}"/>
              </a:ext>
            </a:extLst>
          </p:cNvPr>
          <p:cNvSpPr/>
          <p:nvPr/>
        </p:nvSpPr>
        <p:spPr>
          <a:xfrm flipH="1">
            <a:off x="5327108" y="30010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entrega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el Design Award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3" name="Google Shape;267;g82c15fae11_0_125">
            <a:extLst>
              <a:ext uri="{FF2B5EF4-FFF2-40B4-BE49-F238E27FC236}">
                <a16:creationId xmlns:a16="http://schemas.microsoft.com/office/drawing/2014/main" id="{6D21E8E5-887C-304A-8DAD-55E776F65C26}"/>
              </a:ext>
            </a:extLst>
          </p:cNvPr>
          <p:cNvSpPr/>
          <p:nvPr/>
        </p:nvSpPr>
        <p:spPr>
          <a:xfrm flipH="1">
            <a:off x="3427208" y="30010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>
                <a:latin typeface="Century Gothic"/>
                <a:ea typeface="Audiowide"/>
                <a:cs typeface="Audiowide"/>
              </a:rPr>
              <a:t>Se entrega el Innovate Award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4" name="Google Shape;268;g82c15fae11_0_125">
            <a:extLst>
              <a:ext uri="{FF2B5EF4-FFF2-40B4-BE49-F238E27FC236}">
                <a16:creationId xmlns:a16="http://schemas.microsoft.com/office/drawing/2014/main" id="{B98ADA08-CC76-AD45-877A-5E9236968824}"/>
              </a:ext>
            </a:extLst>
          </p:cNvPr>
          <p:cNvSpPr/>
          <p:nvPr/>
        </p:nvSpPr>
        <p:spPr>
          <a:xfrm flipH="1">
            <a:off x="1527308" y="30010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entrega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el Connect Awar</a:t>
            </a:r>
            <a:r>
              <a:rPr lang="en-US" b="1" dirty="0">
                <a:latin typeface="Century Gothic" panose="020B0502020202020204" pitchFamily="34" charset="0"/>
                <a:ea typeface="Audiowide"/>
                <a:cs typeface="Audiowide"/>
              </a:rPr>
              <a:t>d</a:t>
            </a:r>
            <a:endParaRPr lang="en-US" sz="1400" b="1" i="0" u="none" strike="noStrike" cap="none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5" name="Google Shape;269;g82c15fae11_0_125">
            <a:extLst>
              <a:ext uri="{FF2B5EF4-FFF2-40B4-BE49-F238E27FC236}">
                <a16:creationId xmlns:a16="http://schemas.microsoft.com/office/drawing/2014/main" id="{D2601134-BFCC-6A4E-86CE-857A4457FA23}"/>
              </a:ext>
            </a:extLst>
          </p:cNvPr>
          <p:cNvSpPr/>
          <p:nvPr/>
        </p:nvSpPr>
        <p:spPr>
          <a:xfrm>
            <a:off x="18650" y="43279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anuncia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a la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alianza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finalista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6" name="Google Shape;270;g82c15fae11_0_125">
            <a:extLst>
              <a:ext uri="{FF2B5EF4-FFF2-40B4-BE49-F238E27FC236}">
                <a16:creationId xmlns:a16="http://schemas.microsoft.com/office/drawing/2014/main" id="{DD30322E-24E8-2540-A5C3-24CE8A1DDCEF}"/>
              </a:ext>
            </a:extLst>
          </p:cNvPr>
          <p:cNvSpPr/>
          <p:nvPr/>
        </p:nvSpPr>
        <p:spPr>
          <a:xfrm>
            <a:off x="1918164" y="43279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anuncia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la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alianza</a:t>
            </a:r>
            <a:r>
              <a:rPr lang="en-US" b="1" dirty="0">
                <a:latin typeface="Century Gothic"/>
                <a:ea typeface="Audiowide"/>
                <a:cs typeface="Audiowide"/>
              </a:rPr>
              <a:t> </a:t>
            </a:r>
            <a:r>
              <a:rPr lang="en-US" b="1" dirty="0" err="1">
                <a:latin typeface="Century Gothic"/>
                <a:ea typeface="Audiowide"/>
                <a:cs typeface="Audiowide"/>
              </a:rPr>
              <a:t>ganadora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/>
              <a:ea typeface="Audiowide"/>
              <a:cs typeface="Audiowide"/>
            </a:endParaRPr>
          </a:p>
        </p:txBody>
      </p:sp>
      <p:sp>
        <p:nvSpPr>
          <p:cNvPr id="17" name="Google Shape;271;g82c15fae11_0_125">
            <a:extLst>
              <a:ext uri="{FF2B5EF4-FFF2-40B4-BE49-F238E27FC236}">
                <a16:creationId xmlns:a16="http://schemas.microsoft.com/office/drawing/2014/main" id="{87311513-90D7-7545-B4EE-B5C00F13D517}"/>
              </a:ext>
            </a:extLst>
          </p:cNvPr>
          <p:cNvSpPr/>
          <p:nvPr/>
        </p:nvSpPr>
        <p:spPr>
          <a:xfrm>
            <a:off x="3817677" y="43279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entrega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el Inspire Award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8" name="Google Shape;272;g82c15fae11_0_125">
            <a:extLst>
              <a:ext uri="{FF2B5EF4-FFF2-40B4-BE49-F238E27FC236}">
                <a16:creationId xmlns:a16="http://schemas.microsoft.com/office/drawing/2014/main" id="{3CE30DF0-CB41-7C47-9BDA-1E292E26CFE3}"/>
              </a:ext>
            </a:extLst>
          </p:cNvPr>
          <p:cNvSpPr/>
          <p:nvPr/>
        </p:nvSpPr>
        <p:spPr>
          <a:xfrm>
            <a:off x="7616700" y="4327900"/>
            <a:ext cx="1510200" cy="8961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b="1" dirty="0">
                <a:latin typeface="Century Gothic"/>
                <a:ea typeface="Audiowide"/>
                <a:cs typeface="Audiowide"/>
              </a:rPr>
              <a:t>Cierre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9" name="Google Shape;273;g82c15fae11_0_125">
            <a:extLst>
              <a:ext uri="{FF2B5EF4-FFF2-40B4-BE49-F238E27FC236}">
                <a16:creationId xmlns:a16="http://schemas.microsoft.com/office/drawing/2014/main" id="{E02F116A-7AB0-7E48-B01C-70FDF6683D3A}"/>
              </a:ext>
            </a:extLst>
          </p:cNvPr>
          <p:cNvSpPr/>
          <p:nvPr/>
        </p:nvSpPr>
        <p:spPr>
          <a:xfrm>
            <a:off x="5717379" y="4327900"/>
            <a:ext cx="1899900" cy="89610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9859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presentan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los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equipos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que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avanzan</a:t>
            </a:r>
            <a:endParaRPr lang="en-US" sz="1400" b="1" i="0" u="none" strike="noStrike" cap="none" dirty="0" err="1">
              <a:solidFill>
                <a:srgbClr val="000000"/>
              </a:solidFill>
              <a:latin typeface="Century Gothic"/>
              <a:ea typeface="Audiowide"/>
              <a:cs typeface="Audiowide"/>
            </a:endParaRPr>
          </a:p>
        </p:txBody>
      </p:sp>
      <p:sp>
        <p:nvSpPr>
          <p:cNvPr id="20" name="Google Shape;274;g82c15fae11_0_125">
            <a:extLst>
              <a:ext uri="{FF2B5EF4-FFF2-40B4-BE49-F238E27FC236}">
                <a16:creationId xmlns:a16="http://schemas.microsoft.com/office/drawing/2014/main" id="{0DA9539B-1172-E341-A063-C58577D39109}"/>
              </a:ext>
            </a:extLst>
          </p:cNvPr>
          <p:cNvSpPr/>
          <p:nvPr/>
        </p:nvSpPr>
        <p:spPr>
          <a:xfrm>
            <a:off x="17100" y="3001000"/>
            <a:ext cx="1510200" cy="13269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400"/>
            </a:pP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Se </a:t>
            </a:r>
            <a:r>
              <a:rPr lang="en-US" b="1" dirty="0" err="1">
                <a:latin typeface="Century Gothic"/>
                <a:ea typeface="Audiowide"/>
                <a:cs typeface="Audiowide"/>
                <a:sym typeface="Audiowide"/>
              </a:rPr>
              <a:t>entrega</a:t>
            </a:r>
            <a:r>
              <a:rPr lang="en-US" b="1" dirty="0">
                <a:latin typeface="Century Gothic"/>
                <a:ea typeface="Audiowide"/>
                <a:cs typeface="Audiowide"/>
                <a:sym typeface="Audiowide"/>
              </a:rPr>
              <a:t> el Think Award</a:t>
            </a:r>
            <a:endParaRPr lang="en-US" sz="14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</p:spTree>
    <p:extLst>
      <p:ext uri="{BB962C8B-B14F-4D97-AF65-F5344CB8AC3E}">
        <p14:creationId xmlns:p14="http://schemas.microsoft.com/office/powerpoint/2010/main" val="27910244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err="1"/>
              <a:t>Créditos</a:t>
            </a:r>
          </a:p>
        </p:txBody>
      </p:sp>
      <p:sp>
        <p:nvSpPr>
          <p:cNvPr id="280" name="Google Shape;280;p2"/>
          <p:cNvSpPr txBox="1"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Esta</a:t>
            </a:r>
            <a:r>
              <a:rPr lang="en-US" dirty="0"/>
              <a:t> </a:t>
            </a:r>
            <a:r>
              <a:rPr lang="en-US" dirty="0" err="1"/>
              <a:t>lección</a:t>
            </a:r>
            <a:r>
              <a:rPr lang="en-US" dirty="0"/>
              <a:t> </a:t>
            </a:r>
            <a:r>
              <a:rPr lang="en-US" dirty="0" err="1"/>
              <a:t>fue</a:t>
            </a:r>
            <a:r>
              <a:rPr lang="en-US" dirty="0"/>
              <a:t> </a:t>
            </a:r>
            <a:r>
              <a:rPr lang="en-US" dirty="0" err="1"/>
              <a:t>escrita</a:t>
            </a:r>
            <a:r>
              <a:rPr lang="en-US" dirty="0"/>
              <a:t> por The Bionic Tigers 10464 para FTCTutorials.com</a:t>
            </a:r>
          </a:p>
          <a:p>
            <a:r>
              <a:rPr lang="en-US" dirty="0" err="1"/>
              <a:t>Pueden</a:t>
            </a:r>
            <a:r>
              <a:rPr lang="en-US" dirty="0"/>
              <a:t> </a:t>
            </a:r>
            <a:r>
              <a:rPr lang="en-US" dirty="0" err="1"/>
              <a:t>contactar</a:t>
            </a:r>
            <a:r>
              <a:rPr lang="en-US" dirty="0"/>
              <a:t> al </a:t>
            </a:r>
            <a:r>
              <a:rPr lang="en-US" dirty="0" err="1"/>
              <a:t>autor</a:t>
            </a:r>
            <a:r>
              <a:rPr lang="en-US" dirty="0"/>
              <a:t> en: </a:t>
            </a:r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pPr lvl="0"/>
            <a:endParaRPr lang="en-US"/>
          </a:p>
          <a:p>
            <a:r>
              <a:rPr lang="en-US" dirty="0"/>
              <a:t>Más </a:t>
            </a:r>
            <a:r>
              <a:rPr lang="en-US" dirty="0" err="1"/>
              <a:t>lecciones</a:t>
            </a:r>
            <a:r>
              <a:rPr lang="en-US" dirty="0"/>
              <a:t> </a:t>
            </a:r>
            <a:r>
              <a:rPr lang="en-US" dirty="0" err="1"/>
              <a:t>acerca</a:t>
            </a:r>
            <a:r>
              <a:rPr lang="en-US" dirty="0"/>
              <a:t> de First Tech Challenge </a:t>
            </a:r>
            <a:r>
              <a:rPr lang="en-US" dirty="0" err="1"/>
              <a:t>disponibles</a:t>
            </a:r>
            <a:r>
              <a:rPr lang="en-US" dirty="0"/>
              <a:t> en:  www.FTCtutorials.com</a:t>
            </a:r>
          </a:p>
        </p:txBody>
      </p:sp>
      <p:sp>
        <p:nvSpPr>
          <p:cNvPr id="281" name="Google Shape;281;p2"/>
          <p:cNvSpPr txBox="1"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  <a:endParaRPr lang="en-US" dirty="0"/>
          </a:p>
        </p:txBody>
      </p:sp>
      <p:sp>
        <p:nvSpPr>
          <p:cNvPr id="282" name="Google Shape;282;p2"/>
          <p:cNvSpPr/>
          <p:nvPr/>
        </p:nvSpPr>
        <p:spPr>
          <a:xfrm>
            <a:off x="1448963" y="4987474"/>
            <a:ext cx="7464300" cy="4308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work is licensed under 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1400" b="0" i="0" u="sng" strike="noStrike" cap="none">
                <a:solidFill>
                  <a:srgbClr val="4374B7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Creative Commons Attribution-NonCommercial-ShareAlike 4.0 International License</a:t>
            </a: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rgbClr val="4374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83" name="Google Shape;283;p2" descr="Creative Commons License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3298" y="4992109"/>
            <a:ext cx="949845" cy="334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"/>
          <p:cNvPicPr preferRelativeResize="0"/>
          <p:nvPr/>
        </p:nvPicPr>
        <p:blipFill rotWithShape="1">
          <a:blip r:embed="rId5">
            <a:alphaModFix/>
          </a:blip>
          <a:srcRect t="24907" b="27729"/>
          <a:stretch/>
        </p:blipFill>
        <p:spPr>
          <a:xfrm>
            <a:off x="5431700" y="2291613"/>
            <a:ext cx="3712299" cy="2274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"/>
          <p:cNvSpPr txBox="1"/>
          <p:nvPr/>
        </p:nvSpPr>
        <p:spPr>
          <a:xfrm>
            <a:off x="398940" y="2390163"/>
            <a:ext cx="8265000" cy="21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Website: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0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  <a:hlinkClick r:id="rId6"/>
              </a:rPr>
              <a:t>http://lovelandrobotics.com/team10464</a:t>
            </a:r>
            <a:endParaRPr sz="1800" b="0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Twitter: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1" i="0" u="none" strike="noStrike" cap="none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</a:rPr>
              <a:t>@</a:t>
            </a:r>
            <a:r>
              <a:rPr lang="en-US" sz="1800" b="0" i="0" u="none" strike="noStrike" cap="none" dirty="0" err="1">
                <a:solidFill>
                  <a:srgbClr val="595959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BionicTigersFTC</a:t>
            </a:r>
            <a:endParaRPr sz="1800" b="0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Email: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0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  <a:hlinkClick r:id="rId7"/>
              </a:rPr>
              <a:t>BionicTigers10464</a:t>
            </a:r>
            <a:r>
              <a:rPr lang="en-US" sz="1800" b="1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  <a:hlinkClick r:id="rId7"/>
              </a:rPr>
              <a:t>@</a:t>
            </a:r>
            <a:r>
              <a:rPr lang="en-US" sz="1800" b="0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  <a:hlinkClick r:id="rId7"/>
              </a:rPr>
              <a:t>gmail.com</a:t>
            </a:r>
            <a:endParaRPr sz="1400" b="0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10AEB08-D5CD-9F42-B768-4F1C4A43D5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"/>
          <p:cNvSpPr txBox="1"/>
          <p:nvPr/>
        </p:nvSpPr>
        <p:spPr>
          <a:xfrm>
            <a:off x="259080" y="365125"/>
            <a:ext cx="8664000" cy="7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1" dirty="0" err="1">
                <a:latin typeface="Abril Fatface"/>
                <a:ea typeface="Abril Fatface"/>
                <a:cs typeface="Abril Fatface"/>
                <a:sym typeface="Abril Fatface"/>
              </a:rPr>
              <a:t>Traducción</a:t>
            </a:r>
            <a:endParaRPr sz="4000" i="1" dirty="0">
              <a:solidFill>
                <a:srgbClr val="000000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89" name="Google Shape;189;p2"/>
          <p:cNvSpPr txBox="1"/>
          <p:nvPr/>
        </p:nvSpPr>
        <p:spPr>
          <a:xfrm>
            <a:off x="259080" y="1249680"/>
            <a:ext cx="86640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buSzPts val="1600"/>
              <a:buChar char="•"/>
            </a:pP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Esta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lección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fue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b="1" dirty="0" err="1">
                <a:latin typeface="Century Gothic"/>
                <a:ea typeface="Century Gothic"/>
                <a:cs typeface="Century Gothic"/>
                <a:sym typeface="Century Gothic"/>
              </a:rPr>
              <a:t>traducida</a:t>
            </a:r>
            <a:r>
              <a:rPr lang="en-US" sz="1600" b="1" dirty="0">
                <a:latin typeface="Century Gothic"/>
                <a:ea typeface="Century Gothic"/>
                <a:cs typeface="Century Gothic"/>
                <a:sym typeface="Century Gothic"/>
              </a:rPr>
              <a:t> por Botrregos Jr. 7649 para</a:t>
            </a:r>
            <a:r>
              <a:rPr lang="en-US" sz="1600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FTCTutorials.com</a:t>
            </a:r>
            <a:endParaRPr sz="1600" dirty="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28600" indent="-228600">
              <a:spcBef>
                <a:spcPts val="1000"/>
              </a:spcBef>
              <a:buSzPts val="1600"/>
              <a:buChar char="•"/>
            </a:pPr>
            <a:r>
              <a:rPr lang="en-US" sz="1600" dirty="0" err="1">
                <a:latin typeface="Century Gothic"/>
                <a:ea typeface="Century Gothic"/>
                <a:cs typeface="Century Gothic"/>
              </a:rPr>
              <a:t>Puedes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</a:rPr>
              <a:t>contactar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 al traductor de la </a:t>
            </a:r>
            <a:r>
              <a:rPr lang="en-US" sz="1600" dirty="0" err="1">
                <a:latin typeface="Century Gothic"/>
                <a:ea typeface="Century Gothic"/>
                <a:cs typeface="Century Gothic"/>
              </a:rPr>
              <a:t>siguiente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</a:rPr>
              <a:t>manera</a:t>
            </a:r>
            <a:r>
              <a:rPr lang="en-US" sz="1600" dirty="0">
                <a:latin typeface="Century Gothic"/>
                <a:ea typeface="Century Gothic"/>
                <a:cs typeface="Century Gothic"/>
              </a:rPr>
              <a:t>: </a:t>
            </a:r>
            <a:endParaRPr sz="2000" b="1" i="1" dirty="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entury Gothic" panose="020B0502020202020204" pitchFamily="34" charset="0"/>
              <a:ea typeface="Century Gothic"/>
              <a:cs typeface="Century Gothic"/>
              <a:sym typeface="Century Gothic"/>
            </a:endParaRPr>
          </a:p>
          <a:p>
            <a:pPr marL="228600" indent="-228600">
              <a:spcBef>
                <a:spcPts val="1000"/>
              </a:spcBef>
              <a:buSzPts val="1600"/>
              <a:buChar char="•"/>
            </a:pP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Más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lecciones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sobre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First Tech Challenge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disponibles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600" dirty="0" err="1">
                <a:latin typeface="Century Gothic"/>
                <a:ea typeface="Century Gothic"/>
                <a:cs typeface="Century Gothic"/>
                <a:sym typeface="Century Gothic"/>
              </a:rPr>
              <a:t>en</a:t>
            </a:r>
            <a:r>
              <a:rPr lang="en-US" sz="1600" dirty="0">
                <a:latin typeface="Century Gothic"/>
                <a:ea typeface="Century Gothic"/>
                <a:cs typeface="Century Gothic"/>
                <a:sym typeface="Century Gothic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www.FTCtutorials.com</a:t>
            </a:r>
            <a:endParaRPr sz="1600" dirty="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0" name="Google Shape;190;p2"/>
          <p:cNvSpPr txBox="1"/>
          <p:nvPr/>
        </p:nvSpPr>
        <p:spPr>
          <a:xfrm>
            <a:off x="25908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 2020 </a:t>
            </a:r>
            <a:r>
              <a:rPr lang="en-US" sz="1100" dirty="0" err="1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FTCTutorials.com</a:t>
            </a:r>
            <a:r>
              <a:rPr lang="en-US" sz="1100" dirty="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(Last edit 4/1/2020)</a:t>
            </a:r>
            <a:endParaRPr sz="1100" dirty="0">
              <a:solidFill>
                <a:srgbClr val="888888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1420566" y="5157859"/>
            <a:ext cx="7464300" cy="4308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work is licensed under 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1400" b="0" i="0" u="sng" strike="noStrike" cap="none">
                <a:solidFill>
                  <a:srgbClr val="4374B7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Creative Commons Attribution-NonCommercial-ShareAlike 4.0 International License</a:t>
            </a: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rgbClr val="4374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2" name="Google Shape;192;p2" descr="Creative Commons License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4901" y="5219289"/>
            <a:ext cx="949845" cy="33460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"/>
          <p:cNvSpPr txBox="1"/>
          <p:nvPr/>
        </p:nvSpPr>
        <p:spPr>
          <a:xfrm>
            <a:off x="0" y="1937625"/>
            <a:ext cx="4572000" cy="21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Facebook: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lvl="1" indent="-342900">
              <a:lnSpc>
                <a:spcPct val="150000"/>
              </a:lnSpc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1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</a:rPr>
              <a:t>@</a:t>
            </a:r>
            <a:r>
              <a:rPr lang="en-US" sz="1800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Audiowide"/>
              </a:rPr>
              <a:t>BotrregosJr7649</a:t>
            </a:r>
            <a:endParaRPr lang="en-US" sz="1800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Instagram: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1" i="0" u="none" strike="noStrike" cap="none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</a:rPr>
              <a:t>@</a:t>
            </a:r>
            <a:r>
              <a:rPr lang="en-US" sz="1800" dirty="0">
                <a:solidFill>
                  <a:srgbClr val="595959"/>
                </a:solidFill>
                <a:latin typeface="Century Gothic" panose="020B0502020202020204" pitchFamily="34" charset="0"/>
                <a:ea typeface="Cambria"/>
                <a:cs typeface="Cambria"/>
                <a:sym typeface="Audiowide"/>
              </a:rPr>
              <a:t>BotrregosJr7649</a:t>
            </a:r>
            <a:endParaRPr sz="1800" b="0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udiowide"/>
              <a:buChar char="●"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</a:rPr>
              <a:t>Email:</a:t>
            </a:r>
            <a:endParaRPr sz="1800" b="0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udiowide"/>
              <a:buChar char="○"/>
            </a:pPr>
            <a:r>
              <a:rPr lang="en-US" sz="1800" b="0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  <a:hlinkClick r:id="rId5"/>
              </a:rPr>
              <a:t>grupobotrregos</a:t>
            </a:r>
            <a:r>
              <a:rPr lang="en-US" sz="1800" b="1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Cambria"/>
                <a:cs typeface="Cambria"/>
                <a:sym typeface="Cambria"/>
                <a:hlinkClick r:id="rId5"/>
              </a:rPr>
              <a:t>@</a:t>
            </a:r>
            <a:r>
              <a:rPr lang="en-US" sz="1800" b="0" i="0" u="sng" strike="noStrike" cap="none" dirty="0">
                <a:solidFill>
                  <a:srgbClr val="0097A7"/>
                </a:solidFill>
                <a:latin typeface="Century Gothic" panose="020B0502020202020204" pitchFamily="34" charset="0"/>
                <a:ea typeface="Audiowide"/>
                <a:cs typeface="Audiowide"/>
                <a:sym typeface="Audiowide"/>
                <a:hlinkClick r:id="rId5"/>
              </a:rPr>
              <a:t>gmail.com</a:t>
            </a:r>
            <a:endParaRPr sz="1400" b="0" i="0" u="none" strike="noStrike" cap="none" dirty="0">
              <a:solidFill>
                <a:srgbClr val="595959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rgbClr val="595959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006987-7E6D-3A44-BA45-D5F5F7D4A00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[Last edit 4/1/2020]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3B60C2-82AF-AA42-B3C6-12A34DEBE2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p:pic>
        <p:nvPicPr>
          <p:cNvPr id="3" name="Picture 2" descr="A picture containing drawing, room&#10;&#10;Description automatically generated">
            <a:extLst>
              <a:ext uri="{FF2B5EF4-FFF2-40B4-BE49-F238E27FC236}">
                <a16:creationId xmlns:a16="http://schemas.microsoft.com/office/drawing/2014/main" id="{7AC4E022-C6E4-5745-BAC3-0C0138AC37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8196" y="2204976"/>
            <a:ext cx="2056664" cy="228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801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2e7c3472f_0_14"/>
          <p:cNvSpPr/>
          <p:nvPr/>
        </p:nvSpPr>
        <p:spPr>
          <a:xfrm>
            <a:off x="271350" y="293550"/>
            <a:ext cx="431700" cy="222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chemeClr val="tx1"/>
              </a:solidFill>
              <a:latin typeface="Century Gothic" panose="020B0502020202020204" pitchFamily="34" charset="0"/>
              <a:sym typeface="Arial"/>
            </a:endParaRPr>
          </a:p>
        </p:txBody>
      </p:sp>
      <p:sp>
        <p:nvSpPr>
          <p:cNvPr id="120" name="Google Shape;120;g82e7c3472f_0_14"/>
          <p:cNvSpPr/>
          <p:nvPr/>
        </p:nvSpPr>
        <p:spPr>
          <a:xfrm>
            <a:off x="725200" y="376025"/>
            <a:ext cx="2081700" cy="21126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900"/>
            </a:pPr>
            <a:r>
              <a:rPr lang="en-US" sz="1900" b="1" dirty="0">
                <a:latin typeface="Century Gothic"/>
                <a:ea typeface="Audiowide"/>
                <a:cs typeface="Audiowide"/>
              </a:rPr>
              <a:t>Torneo de </a:t>
            </a:r>
            <a:r>
              <a:rPr lang="en-US" sz="1900" b="1" dirty="0" err="1">
                <a:latin typeface="Century Gothic"/>
                <a:ea typeface="Audiowide"/>
                <a:cs typeface="Audiowide"/>
              </a:rPr>
              <a:t>Clasificación</a:t>
            </a:r>
            <a:r>
              <a:rPr lang="en-US" sz="1900" b="1" dirty="0">
                <a:latin typeface="Century Gothic"/>
                <a:ea typeface="Audiowide"/>
                <a:cs typeface="Audiowide"/>
              </a:rPr>
              <a:t> Estatal</a:t>
            </a:r>
            <a:endParaRPr lang="en-US" sz="19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21" name="Google Shape;121;g82e7c3472f_0_14"/>
          <p:cNvSpPr/>
          <p:nvPr/>
        </p:nvSpPr>
        <p:spPr>
          <a:xfrm>
            <a:off x="725200" y="2488530"/>
            <a:ext cx="2081700" cy="21126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900"/>
            </a:pPr>
            <a:r>
              <a:rPr lang="en-US" sz="1900" b="1" dirty="0">
                <a:latin typeface="Century Gothic"/>
                <a:ea typeface="Audiowide"/>
                <a:cs typeface="Audiowide"/>
                <a:sym typeface="Audiowide"/>
              </a:rPr>
              <a:t>Campeonato Estatal</a:t>
            </a:r>
            <a:endParaRPr lang="en-US" sz="19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22" name="Google Shape;122;g82e7c3472f_0_14"/>
          <p:cNvSpPr/>
          <p:nvPr/>
        </p:nvSpPr>
        <p:spPr>
          <a:xfrm>
            <a:off x="725200" y="4601034"/>
            <a:ext cx="2081700" cy="1395300"/>
          </a:xfrm>
          <a:prstGeom prst="rect">
            <a:avLst/>
          </a:prstGeom>
          <a:solidFill>
            <a:srgbClr val="EEEEEE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900"/>
            </a:pPr>
            <a:r>
              <a:rPr lang="en-US" sz="1900" b="1" dirty="0">
                <a:latin typeface="Century Gothic"/>
                <a:ea typeface="Audiowide"/>
                <a:cs typeface="Audiowide"/>
                <a:sym typeface="Audiowide"/>
              </a:rPr>
              <a:t>Campeonato Mundial</a:t>
            </a:r>
            <a:endParaRPr lang="en-US" sz="1900" b="1" i="0" u="none" strike="noStrike" cap="none" dirty="0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</a:endParaRPr>
          </a:p>
        </p:txBody>
      </p:sp>
      <p:sp>
        <p:nvSpPr>
          <p:cNvPr id="123" name="Google Shape;123;g82e7c3472f_0_14"/>
          <p:cNvSpPr txBox="1"/>
          <p:nvPr/>
        </p:nvSpPr>
        <p:spPr>
          <a:xfrm>
            <a:off x="3876750" y="2959812"/>
            <a:ext cx="1390500" cy="999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1">
                <a:latin typeface="Century Gothic"/>
                <a:ea typeface="Audiowide"/>
                <a:cs typeface="Audiowide"/>
                <a:sym typeface="Audiowide"/>
              </a:rPr>
              <a:t>O</a:t>
            </a:r>
            <a:endParaRPr sz="6000" b="1" i="0" u="none" strike="noStrike" cap="none">
              <a:solidFill>
                <a:srgbClr val="000000"/>
              </a:solidFill>
              <a:latin typeface="Century Gothic" panose="020B0502020202020204" pitchFamily="34" charset="0"/>
              <a:ea typeface="Audiowide"/>
              <a:cs typeface="Audiowide"/>
              <a:sym typeface="Audiowide"/>
            </a:endParaRPr>
          </a:p>
        </p:txBody>
      </p:sp>
      <p:grpSp>
        <p:nvGrpSpPr>
          <p:cNvPr id="124" name="Google Shape;124;g82e7c3472f_0_14"/>
          <p:cNvGrpSpPr/>
          <p:nvPr/>
        </p:nvGrpSpPr>
        <p:grpSpPr>
          <a:xfrm>
            <a:off x="6477725" y="1432272"/>
            <a:ext cx="2081700" cy="3507910"/>
            <a:chOff x="6477725" y="1383425"/>
            <a:chExt cx="2081700" cy="2497800"/>
          </a:xfrm>
        </p:grpSpPr>
        <p:sp>
          <p:nvSpPr>
            <p:cNvPr id="125" name="Google Shape;125;g82e7c3472f_0_14"/>
            <p:cNvSpPr/>
            <p:nvPr/>
          </p:nvSpPr>
          <p:spPr>
            <a:xfrm>
              <a:off x="6477725" y="1383425"/>
              <a:ext cx="2081700" cy="1504200"/>
            </a:xfrm>
            <a:prstGeom prst="downArrowCallout">
              <a:avLst>
                <a:gd name="adj1" fmla="val 25000"/>
                <a:gd name="adj2" fmla="val 25000"/>
                <a:gd name="adj3" fmla="val 25000"/>
                <a:gd name="adj4" fmla="val 64977"/>
              </a:avLst>
            </a:prstGeom>
            <a:solidFill>
              <a:srgbClr val="EEEEEE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buSzPts val="1900"/>
              </a:pPr>
              <a:r>
                <a:rPr lang="en-US" sz="1900" b="1" dirty="0">
                  <a:latin typeface="Century Gothic"/>
                  <a:ea typeface="Audiowide"/>
                  <a:cs typeface="Audiowide"/>
                </a:rPr>
                <a:t>Campeonato Estatal</a:t>
              </a:r>
              <a:endParaRPr lang="en-US" sz="1900" b="1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</a:endParaRPr>
            </a:p>
          </p:txBody>
        </p:sp>
        <p:sp>
          <p:nvSpPr>
            <p:cNvPr id="126" name="Google Shape;126;g82e7c3472f_0_14"/>
            <p:cNvSpPr/>
            <p:nvPr/>
          </p:nvSpPr>
          <p:spPr>
            <a:xfrm>
              <a:off x="6477725" y="2887625"/>
              <a:ext cx="2081700" cy="993600"/>
            </a:xfrm>
            <a:prstGeom prst="rect">
              <a:avLst/>
            </a:prstGeom>
            <a:solidFill>
              <a:srgbClr val="EEEEEE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buSzPts val="1900"/>
              </a:pPr>
              <a:r>
                <a:rPr lang="en-US" sz="1900" b="1" dirty="0">
                  <a:latin typeface="Century Gothic"/>
                  <a:ea typeface="Audiowide"/>
                  <a:cs typeface="Audiowide"/>
                </a:rPr>
                <a:t>Campeonato Mundial</a:t>
              </a:r>
              <a:endParaRPr lang="en-US" sz="1900" b="1" i="0" u="none" strike="noStrike" cap="none" dirty="0">
                <a:solidFill>
                  <a:srgbClr val="000000"/>
                </a:solidFill>
                <a:latin typeface="Century Gothic" panose="020B0502020202020204" pitchFamily="34" charset="0"/>
                <a:ea typeface="Audiowide"/>
                <a:cs typeface="Audiowide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E5A58-E6F5-D145-9F20-36E3145ED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Torneo de </a:t>
            </a:r>
            <a:r>
              <a:rPr lang="en-US" dirty="0" err="1"/>
              <a:t>clasificación</a:t>
            </a:r>
            <a:r>
              <a:rPr lang="en-US" dirty="0"/>
              <a:t> Estatal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4182E4-EC06-6D42-A315-FF256C9E78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  <a:sym typeface="Roboto"/>
              </a:rPr>
              <a:t>Participan</a:t>
            </a:r>
            <a:r>
              <a:rPr lang="en-US" dirty="0">
                <a:ea typeface="Roboto"/>
                <a:cs typeface="Roboto"/>
                <a:sym typeface="Roboto"/>
              </a:rPr>
              <a:t> de 24-28 </a:t>
            </a:r>
            <a:r>
              <a:rPr lang="en-US" dirty="0" err="1"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 err="1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ea typeface="Roboto"/>
                <a:cs typeface="Roboto"/>
              </a:rPr>
              <a:t>Generalmente</a:t>
            </a:r>
            <a:r>
              <a:rPr lang="en-US" dirty="0">
                <a:ea typeface="Roboto"/>
                <a:cs typeface="Roboto"/>
              </a:rPr>
              <a:t> los </a:t>
            </a:r>
            <a:r>
              <a:rPr lang="en-US" dirty="0" err="1">
                <a:ea typeface="Roboto"/>
                <a:cs typeface="Roboto"/>
              </a:rPr>
              <a:t>equipos</a:t>
            </a:r>
            <a:r>
              <a:rPr lang="en-US" dirty="0">
                <a:ea typeface="Roboto"/>
                <a:cs typeface="Roboto"/>
              </a:rPr>
              <a:t> </a:t>
            </a:r>
            <a:r>
              <a:rPr lang="en-US" dirty="0" err="1">
                <a:ea typeface="Roboto"/>
                <a:cs typeface="Roboto"/>
              </a:rPr>
              <a:t>asisten</a:t>
            </a:r>
            <a:r>
              <a:rPr lang="en-US" dirty="0">
                <a:ea typeface="Roboto"/>
                <a:cs typeface="Roboto"/>
              </a:rPr>
              <a:t> a dos o </a:t>
            </a:r>
            <a:r>
              <a:rPr lang="en-US" dirty="0" err="1">
                <a:ea typeface="Roboto"/>
                <a:cs typeface="Roboto"/>
              </a:rPr>
              <a:t>tres</a:t>
            </a:r>
            <a:r>
              <a:rPr lang="en-US" dirty="0">
                <a:ea typeface="Roboto"/>
                <a:cs typeface="Roboto"/>
              </a:rPr>
              <a:t> </a:t>
            </a:r>
            <a:r>
              <a:rPr lang="en-US" dirty="0" err="1">
                <a:ea typeface="Roboto"/>
                <a:cs typeface="Roboto"/>
              </a:rPr>
              <a:t>torneos</a:t>
            </a:r>
            <a:r>
              <a:rPr lang="en-US" dirty="0">
                <a:ea typeface="Roboto"/>
                <a:cs typeface="Roboto"/>
              </a:rPr>
              <a:t> </a:t>
            </a:r>
            <a:r>
              <a:rPr lang="en-US" dirty="0">
                <a:ea typeface="Roboto"/>
                <a:cs typeface="Roboto"/>
                <a:sym typeface="Roboto"/>
              </a:rPr>
              <a:t>de </a:t>
            </a:r>
            <a:r>
              <a:rPr lang="en-US" dirty="0" err="1">
                <a:ea typeface="Roboto"/>
                <a:cs typeface="Roboto"/>
                <a:sym typeface="Roboto"/>
              </a:rPr>
              <a:t>este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tipo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 err="1">
              <a:latin typeface="Century Gothic" panose="020B0502020202020204" pitchFamily="34" charset="0"/>
              <a:ea typeface="Roboto"/>
              <a:cs typeface="Roboto"/>
              <a:sym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Cuatro o </a:t>
            </a:r>
            <a:r>
              <a:rPr lang="en-US" dirty="0" err="1">
                <a:ea typeface="Roboto"/>
                <a:cs typeface="Roboto"/>
                <a:sym typeface="Roboto"/>
              </a:rPr>
              <a:t>cinco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avanzan</a:t>
            </a:r>
            <a:r>
              <a:rPr lang="en-US" dirty="0">
                <a:ea typeface="Roboto"/>
                <a:cs typeface="Roboto"/>
                <a:sym typeface="Roboto"/>
              </a:rPr>
              <a:t> a la </a:t>
            </a:r>
            <a:r>
              <a:rPr lang="en-US" dirty="0" err="1">
                <a:ea typeface="Roboto"/>
                <a:cs typeface="Roboto"/>
                <a:sym typeface="Roboto"/>
              </a:rPr>
              <a:t>seiguiente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competencia</a:t>
            </a:r>
            <a:r>
              <a:rPr lang="en-US" dirty="0">
                <a:ea typeface="Roboto"/>
                <a:cs typeface="Roboto"/>
                <a:sym typeface="Roboto"/>
              </a:rPr>
              <a:t>- </a:t>
            </a:r>
            <a:r>
              <a:rPr lang="en-US" dirty="0" err="1">
                <a:ea typeface="Roboto"/>
                <a:cs typeface="Roboto"/>
                <a:sym typeface="Roboto"/>
              </a:rPr>
              <a:t>dependiendo</a:t>
            </a:r>
            <a:r>
              <a:rPr lang="en-US" dirty="0">
                <a:ea typeface="Roboto"/>
                <a:cs typeface="Roboto"/>
                <a:sym typeface="Roboto"/>
              </a:rPr>
              <a:t> del </a:t>
            </a:r>
            <a:r>
              <a:rPr lang="en-US" dirty="0" err="1">
                <a:ea typeface="Roboto"/>
                <a:cs typeface="Roboto"/>
                <a:sym typeface="Roboto"/>
              </a:rPr>
              <a:t>equipo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hospedador</a:t>
            </a:r>
            <a:r>
              <a:rPr lang="en-US" dirty="0">
                <a:ea typeface="Roboto"/>
                <a:cs typeface="Roboto"/>
                <a:sym typeface="Roboto"/>
              </a:rPr>
              <a:t> y de el </a:t>
            </a:r>
            <a:r>
              <a:rPr lang="en-US" dirty="0" err="1">
                <a:ea typeface="Roboto"/>
                <a:cs typeface="Roboto"/>
                <a:sym typeface="Roboto"/>
              </a:rPr>
              <a:t>número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 err="1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El </a:t>
            </a:r>
            <a:r>
              <a:rPr lang="en-US" dirty="0" err="1">
                <a:ea typeface="Roboto"/>
                <a:cs typeface="Roboto"/>
                <a:sym typeface="Roboto"/>
              </a:rPr>
              <a:t>límite</a:t>
            </a:r>
            <a:r>
              <a:rPr lang="en-US" dirty="0">
                <a:ea typeface="Roboto"/>
                <a:cs typeface="Roboto"/>
                <a:sym typeface="Roboto"/>
              </a:rPr>
              <a:t> es de </a:t>
            </a:r>
            <a:r>
              <a:rPr lang="en-US" dirty="0" err="1">
                <a:ea typeface="Roboto"/>
                <a:cs typeface="Roboto"/>
                <a:sym typeface="Roboto"/>
              </a:rPr>
              <a:t>tres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torneos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clasificación</a:t>
            </a:r>
            <a:r>
              <a:rPr lang="en-US" dirty="0">
                <a:ea typeface="Roboto"/>
                <a:cs typeface="Roboto"/>
                <a:sym typeface="Roboto"/>
              </a:rPr>
              <a:t>.</a:t>
            </a:r>
            <a:endParaRPr lang="en-US" dirty="0" err="1">
              <a:latin typeface="Century Gothic" panose="020B0502020202020204" pitchFamily="34" charset="0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Los </a:t>
            </a:r>
            <a:r>
              <a:rPr lang="en-US" dirty="0" err="1">
                <a:ea typeface="Roboto"/>
                <a:cs typeface="Roboto"/>
                <a:sym typeface="Roboto"/>
              </a:rPr>
              <a:t>torneos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clasificación</a:t>
            </a:r>
            <a:r>
              <a:rPr lang="en-US" dirty="0">
                <a:ea typeface="Roboto"/>
                <a:cs typeface="Roboto"/>
                <a:sym typeface="Roboto"/>
              </a:rPr>
              <a:t> </a:t>
            </a:r>
            <a:r>
              <a:rPr lang="en-US" dirty="0" err="1">
                <a:ea typeface="Roboto"/>
                <a:cs typeface="Roboto"/>
                <a:sym typeface="Roboto"/>
              </a:rPr>
              <a:t>te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permiten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competir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fuera</a:t>
            </a:r>
            <a:r>
              <a:rPr lang="en-US" dirty="0"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ea typeface="Roboto"/>
                <a:cs typeface="Roboto"/>
                <a:sym typeface="Roboto"/>
              </a:rPr>
              <a:t>tu</a:t>
            </a:r>
            <a:r>
              <a:rPr lang="en-US" dirty="0">
                <a:ea typeface="Roboto"/>
                <a:cs typeface="Roboto"/>
                <a:sym typeface="Roboto"/>
              </a:rPr>
              <a:t> Estado.</a:t>
            </a:r>
            <a:endParaRPr lang="en-US" dirty="0"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ea typeface="Roboto"/>
                <a:cs typeface="Roboto"/>
                <a:sym typeface="Roboto"/>
              </a:rPr>
              <a:t>Es </a:t>
            </a:r>
            <a:r>
              <a:rPr lang="en-US" dirty="0" err="1">
                <a:ea typeface="Roboto"/>
                <a:cs typeface="Roboto"/>
                <a:sym typeface="Roboto"/>
              </a:rPr>
              <a:t>recomendable</a:t>
            </a:r>
            <a:r>
              <a:rPr lang="en-US" dirty="0"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ea typeface="Roboto"/>
                <a:cs typeface="Roboto"/>
                <a:sym typeface="Roboto"/>
              </a:rPr>
              <a:t>registrarse</a:t>
            </a:r>
            <a:r>
              <a:rPr lang="en-US" dirty="0">
                <a:ea typeface="Roboto"/>
                <a:cs typeface="Roboto"/>
                <a:sym typeface="Roboto"/>
              </a:rPr>
              <a:t> lo </a:t>
            </a:r>
            <a:r>
              <a:rPr lang="en-US" dirty="0" err="1">
                <a:ea typeface="Roboto"/>
                <a:cs typeface="Roboto"/>
                <a:sym typeface="Roboto"/>
              </a:rPr>
              <a:t>más</a:t>
            </a:r>
            <a:r>
              <a:rPr lang="en-US" dirty="0">
                <a:ea typeface="Roboto"/>
                <a:cs typeface="Roboto"/>
                <a:sym typeface="Roboto"/>
              </a:rPr>
              <a:t> pronto </a:t>
            </a:r>
            <a:r>
              <a:rPr lang="en-US" dirty="0" err="1">
                <a:ea typeface="Roboto"/>
                <a:cs typeface="Roboto"/>
                <a:sym typeface="Roboto"/>
              </a:rPr>
              <a:t>posible</a:t>
            </a:r>
            <a:r>
              <a:rPr lang="en-US" dirty="0">
                <a:ea typeface="Roboto"/>
                <a:cs typeface="Roboto"/>
                <a:sym typeface="Roboto"/>
              </a:rPr>
              <a:t>!</a:t>
            </a:r>
            <a:endParaRPr lang="en-US" dirty="0">
              <a:latin typeface="Century Gothic" panose="020B0502020202020204" pitchFamily="34" charset="0"/>
              <a:ea typeface="Roboto"/>
              <a:cs typeface="Roboto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3BBAE8-6B74-F743-8CFF-4DCD96EC7E7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7402C-7F0D-BB46-B9F2-4DA735ACCF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848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EB5B6-6D99-3E4F-9C37-EF8B970F7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407721"/>
            <a:ext cx="8663940" cy="569390"/>
          </a:xfrm>
        </p:spPr>
        <p:txBody>
          <a:bodyPr>
            <a:normAutofit fontScale="90000"/>
          </a:bodyPr>
          <a:lstStyle/>
          <a:p>
            <a:r>
              <a:rPr lang="en-US" dirty="0"/>
              <a:t>Orden de </a:t>
            </a:r>
            <a:r>
              <a:rPr lang="en-US" dirty="0" err="1"/>
              <a:t>avance</a:t>
            </a:r>
            <a:r>
              <a:rPr lang="en-US" dirty="0"/>
              <a:t> dentro del  </a:t>
            </a:r>
            <a:r>
              <a:rPr lang="en-US" dirty="0" err="1"/>
              <a:t>torneo</a:t>
            </a:r>
            <a:r>
              <a:rPr lang="en-US" dirty="0"/>
              <a:t> de </a:t>
            </a:r>
            <a:r>
              <a:rPr lang="en-US" dirty="0" err="1"/>
              <a:t>clasificación</a:t>
            </a:r>
            <a:r>
              <a:rPr lang="en-US" dirty="0"/>
              <a:t>  Estatal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9B090-9C9B-C246-8FA1-B619629326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○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El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equipo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anfitrión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-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si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es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aplicable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lang="en-US" dirty="0" err="1">
              <a:latin typeface="Roboto"/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Primer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lugar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del Inspire Award.</a:t>
            </a:r>
            <a:endParaRPr lang="en-US" dirty="0">
              <a:latin typeface="Roboto"/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Equipo Capitán de la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alianza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ganadora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lang="en-US" dirty="0" err="1">
              <a:latin typeface="Roboto"/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</a:rPr>
              <a:t>Segundo </a:t>
            </a:r>
            <a:r>
              <a:rPr lang="en-US" dirty="0" err="1">
                <a:latin typeface="Roboto"/>
                <a:ea typeface="Roboto"/>
                <a:cs typeface="Roboto"/>
              </a:rPr>
              <a:t>lugar</a:t>
            </a:r>
            <a:r>
              <a:rPr lang="en-US" dirty="0">
                <a:latin typeface="Roboto"/>
                <a:ea typeface="Roboto"/>
                <a:cs typeface="Roboto"/>
              </a:rPr>
              <a:t> del Inspire Award.</a:t>
            </a: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</a:rPr>
              <a:t>Primer </a:t>
            </a:r>
            <a:r>
              <a:rPr lang="en-US" dirty="0" err="1">
                <a:latin typeface="Roboto"/>
                <a:ea typeface="Roboto"/>
                <a:cs typeface="Roboto"/>
              </a:rPr>
              <a:t>equipo</a:t>
            </a:r>
            <a:r>
              <a:rPr lang="en-US" dirty="0">
                <a:latin typeface="Roboto"/>
                <a:ea typeface="Roboto"/>
                <a:cs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</a:rPr>
              <a:t>seleccionado</a:t>
            </a:r>
            <a:r>
              <a:rPr lang="en-US" dirty="0">
                <a:latin typeface="Roboto"/>
                <a:ea typeface="Roboto"/>
                <a:cs typeface="Roboto"/>
              </a:rPr>
              <a:t> dentro de la </a:t>
            </a:r>
            <a:r>
              <a:rPr lang="en-US" dirty="0" err="1">
                <a:latin typeface="Roboto"/>
                <a:ea typeface="Roboto"/>
                <a:cs typeface="Roboto"/>
              </a:rPr>
              <a:t>alianza</a:t>
            </a:r>
            <a:r>
              <a:rPr lang="en-US" dirty="0">
                <a:latin typeface="Roboto"/>
                <a:ea typeface="Roboto"/>
                <a:cs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</a:rPr>
              <a:t>ganadora</a:t>
            </a:r>
            <a:r>
              <a:rPr lang="en-US" dirty="0">
                <a:latin typeface="Roboto"/>
                <a:ea typeface="Roboto"/>
                <a:cs typeface="Roboto"/>
              </a:rPr>
              <a:t>.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Tercer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lugar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del Inspire Award.</a:t>
            </a:r>
            <a:endParaRPr lang="en-US" dirty="0">
              <a:latin typeface="Roboto"/>
              <a:ea typeface="Roboto"/>
              <a:cs typeface="Roboto"/>
            </a:endParaRPr>
          </a:p>
          <a:p>
            <a:pPr marL="0" lvl="0" indent="0">
              <a:lnSpc>
                <a:spcPct val="115000"/>
              </a:lnSpc>
              <a:spcBef>
                <a:spcPts val="0"/>
              </a:spcBef>
              <a:buNone/>
            </a:pPr>
            <a:endParaRPr lang="en-US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lnSpc>
                <a:spcPct val="115000"/>
              </a:lnSpc>
              <a:spcBef>
                <a:spcPts val="0"/>
              </a:spcBef>
              <a:buNone/>
            </a:pPr>
            <a:endParaRPr lang="en-US" dirty="0">
              <a:latin typeface="Roboto"/>
              <a:ea typeface="Roboto"/>
              <a:cs typeface="Roboto"/>
              <a:sym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La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lista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completa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del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orden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avance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se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encuentra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en el Manual de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Juego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oficial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 FTC </a:t>
            </a: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Es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común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que los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torneos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estatales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se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programen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en la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misma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fecha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! </a:t>
            </a: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Es de gran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utilidad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asistir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a un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torneo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anticipado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y a un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torneo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final,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aunque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las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competencias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incrementan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en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dificultad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conforme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la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temporada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avanza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8A5EC-8C0C-9149-BA15-C948316A198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A4FC15-1AEE-E448-8A0A-017BD2C77E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72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C780B-5CAA-C548-BD10-D40F731A1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Campeonato Estatal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96268-C140-C94B-9F05-E3F595BBD7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Char char="●"/>
            </a:pPr>
            <a:r>
              <a:rPr lang="en-US" dirty="0" err="1"/>
              <a:t>Participan</a:t>
            </a:r>
            <a:r>
              <a:rPr lang="en-US" dirty="0"/>
              <a:t> de 28-50 </a:t>
            </a:r>
            <a:r>
              <a:rPr lang="en-US" dirty="0" err="1"/>
              <a:t>equipos</a:t>
            </a:r>
            <a:endParaRPr lang="en-US" dirty="0"/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Char char="●"/>
            </a:pPr>
            <a:r>
              <a:rPr lang="en-US" dirty="0" err="1"/>
              <a:t>Existen</a:t>
            </a:r>
            <a:r>
              <a:rPr lang="en-US" dirty="0"/>
              <a:t> dos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campeonatos</a:t>
            </a:r>
            <a:r>
              <a:rPr lang="en-US" dirty="0"/>
              <a:t> </a:t>
            </a:r>
            <a:r>
              <a:rPr lang="en-US" dirty="0" err="1"/>
              <a:t>estatales</a:t>
            </a:r>
            <a:r>
              <a:rPr lang="en-US" dirty="0"/>
              <a:t>.</a:t>
            </a:r>
          </a:p>
          <a:p>
            <a:pPr indent="-419100">
              <a:lnSpc>
                <a:spcPct val="114999"/>
              </a:lnSpc>
              <a:spcBef>
                <a:spcPts val="0"/>
              </a:spcBef>
              <a:buClr>
                <a:srgbClr val="000000"/>
              </a:buClr>
              <a:buSzPts val="3000"/>
              <a:buChar char="●"/>
            </a:pPr>
            <a:r>
              <a:rPr lang="en-US" dirty="0"/>
              <a:t>Los </a:t>
            </a:r>
            <a:r>
              <a:rPr lang="en-US" dirty="0" err="1"/>
              <a:t>campeonatos</a:t>
            </a:r>
            <a:r>
              <a:rPr lang="en-US" dirty="0"/>
              <a:t> de </a:t>
            </a:r>
            <a:r>
              <a:rPr lang="en-US" dirty="0" err="1"/>
              <a:t>pase</a:t>
            </a:r>
            <a:r>
              <a:rPr lang="en-US" dirty="0"/>
              <a:t> </a:t>
            </a:r>
            <a:r>
              <a:rPr lang="en-US" dirty="0" err="1"/>
              <a:t>directo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menos</a:t>
            </a:r>
            <a:r>
              <a:rPr lang="en-US" dirty="0"/>
              <a:t> </a:t>
            </a:r>
            <a:r>
              <a:rPr lang="en-US" dirty="0" err="1"/>
              <a:t>lugares</a:t>
            </a:r>
            <a:r>
              <a:rPr lang="en-US" dirty="0"/>
              <a:t> de </a:t>
            </a:r>
            <a:r>
              <a:rPr lang="en-US" dirty="0" err="1"/>
              <a:t>avance</a:t>
            </a:r>
            <a:r>
              <a:rPr lang="en-US" dirty="0"/>
              <a:t> a </a:t>
            </a:r>
            <a:r>
              <a:rPr lang="en-US" dirty="0" err="1"/>
              <a:t>diferencia</a:t>
            </a:r>
            <a:r>
              <a:rPr lang="en-US" dirty="0"/>
              <a:t> de los </a:t>
            </a:r>
            <a:r>
              <a:rPr lang="en-US" dirty="0" err="1"/>
              <a:t>campeonatos</a:t>
            </a:r>
            <a:r>
              <a:rPr lang="en-US" dirty="0"/>
              <a:t> </a:t>
            </a:r>
            <a:r>
              <a:rPr lang="en-US" dirty="0" err="1"/>
              <a:t>seguidos</a:t>
            </a:r>
            <a:r>
              <a:rPr lang="en-US" dirty="0"/>
              <a:t> de </a:t>
            </a:r>
            <a:r>
              <a:rPr lang="en-US" dirty="0" err="1"/>
              <a:t>torneos</a:t>
            </a:r>
            <a:r>
              <a:rPr lang="en-US" dirty="0"/>
              <a:t> de </a:t>
            </a:r>
            <a:r>
              <a:rPr lang="en-US" dirty="0" err="1"/>
              <a:t>clasificación</a:t>
            </a:r>
            <a:r>
              <a:rPr lang="en-US" dirty="0"/>
              <a:t>.</a:t>
            </a:r>
          </a:p>
          <a:p>
            <a:pPr indent="-419100">
              <a:lnSpc>
                <a:spcPct val="114999"/>
              </a:lnSpc>
              <a:spcBef>
                <a:spcPts val="0"/>
              </a:spcBef>
              <a:buClr>
                <a:srgbClr val="000000"/>
              </a:buClr>
              <a:buSzPts val="3000"/>
              <a:buChar char="●"/>
            </a:pPr>
            <a:r>
              <a:rPr lang="en-US" dirty="0"/>
              <a:t>Los </a:t>
            </a:r>
            <a:r>
              <a:rPr lang="en-US" dirty="0" err="1"/>
              <a:t>campeonatos</a:t>
            </a:r>
            <a:r>
              <a:rPr lang="en-US" dirty="0"/>
              <a:t> </a:t>
            </a:r>
            <a:r>
              <a:rPr lang="en-US" dirty="0" err="1"/>
              <a:t>seguidos</a:t>
            </a:r>
            <a:r>
              <a:rPr lang="en-US" dirty="0"/>
              <a:t> del </a:t>
            </a:r>
            <a:r>
              <a:rPr lang="en-US" dirty="0" err="1"/>
              <a:t>toenoe</a:t>
            </a:r>
            <a:r>
              <a:rPr lang="en-US" dirty="0"/>
              <a:t> en el que </a:t>
            </a:r>
            <a:r>
              <a:rPr lang="en-US" dirty="0" err="1"/>
              <a:t>clasificaste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lugare</a:t>
            </a:r>
            <a:r>
              <a:rPr lang="en-US" dirty="0"/>
              <a:t> de </a:t>
            </a:r>
            <a:r>
              <a:rPr lang="en-US" dirty="0" err="1"/>
              <a:t>avance</a:t>
            </a:r>
            <a:r>
              <a:rPr lang="en-US" dirty="0"/>
              <a:t>.</a:t>
            </a:r>
          </a:p>
          <a:p>
            <a:pPr indent="-419100">
              <a:lnSpc>
                <a:spcPct val="114999"/>
              </a:lnSpc>
              <a:spcBef>
                <a:spcPts val="0"/>
              </a:spcBef>
              <a:buClr>
                <a:srgbClr val="000000"/>
              </a:buClr>
              <a:buSzPts val="3000"/>
              <a:buChar char="●"/>
            </a:pPr>
            <a:r>
              <a:rPr lang="en-US" dirty="0"/>
              <a:t>La </a:t>
            </a:r>
            <a:r>
              <a:rPr lang="en-US" dirty="0" err="1"/>
              <a:t>mayoría</a:t>
            </a:r>
            <a:r>
              <a:rPr lang="en-US" dirty="0"/>
              <a:t> de las </a:t>
            </a:r>
            <a:r>
              <a:rPr lang="en-US" dirty="0" err="1"/>
              <a:t>ocasiones</a:t>
            </a:r>
            <a:r>
              <a:rPr lang="en-US" dirty="0"/>
              <a:t> </a:t>
            </a:r>
            <a:r>
              <a:rPr lang="en-US" dirty="0" err="1"/>
              <a:t>avanzan</a:t>
            </a:r>
            <a:r>
              <a:rPr lang="en-US" dirty="0"/>
              <a:t> 2 o </a:t>
            </a:r>
            <a:r>
              <a:rPr lang="en-US" dirty="0" err="1"/>
              <a:t>más</a:t>
            </a:r>
            <a:r>
              <a:rPr lang="en-US" dirty="0"/>
              <a:t> </a:t>
            </a:r>
            <a:r>
              <a:rPr lang="en-US" dirty="0" err="1"/>
              <a:t>equipos</a:t>
            </a:r>
            <a:r>
              <a:rPr lang="en-US" dirty="0"/>
              <a:t> al </a:t>
            </a:r>
            <a:r>
              <a:rPr lang="en-US" dirty="0" err="1"/>
              <a:t>campeonato</a:t>
            </a:r>
            <a:r>
              <a:rPr lang="en-US" dirty="0"/>
              <a:t> </a:t>
            </a:r>
            <a:r>
              <a:rPr lang="en-US" dirty="0" err="1"/>
              <a:t>mundial</a:t>
            </a:r>
            <a:r>
              <a:rPr lang="en-US" dirty="0"/>
              <a:t> (Ohio </a:t>
            </a:r>
            <a:r>
              <a:rPr lang="en-US" dirty="0" err="1"/>
              <a:t>tiene</a:t>
            </a:r>
            <a:r>
              <a:rPr lang="en-US" dirty="0"/>
              <a:t> 6 o 7 </a:t>
            </a:r>
            <a:r>
              <a:rPr lang="en-US" dirty="0" err="1"/>
              <a:t>lugares</a:t>
            </a:r>
            <a:r>
              <a:rPr lang="en-US" dirty="0"/>
              <a:t>).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614063-74B8-1846-9683-66140CA323C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595030-F1A8-0841-A274-41F29C07BA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58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4964E-A6FB-CB4F-AD5C-53FE5D1D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Orden de </a:t>
            </a:r>
            <a:r>
              <a:rPr lang="en-US" dirty="0" err="1"/>
              <a:t>avance</a:t>
            </a:r>
            <a:r>
              <a:rPr lang="en-US" dirty="0"/>
              <a:t> dentro del </a:t>
            </a:r>
            <a:r>
              <a:rPr lang="en-US" dirty="0" err="1"/>
              <a:t>campeonato</a:t>
            </a:r>
            <a:r>
              <a:rPr lang="en-US" dirty="0"/>
              <a:t> Estatal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C43C0-43CF-3B4E-8FBF-11E57FA71D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Primer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lugar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del Inspire Award</a:t>
            </a:r>
            <a:endParaRPr lang="en-US" dirty="0">
              <a:latin typeface="Roboto"/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</a:rPr>
              <a:t>Equipo </a:t>
            </a:r>
            <a:r>
              <a:rPr lang="en-US" dirty="0" err="1">
                <a:latin typeface="Roboto"/>
                <a:ea typeface="Roboto"/>
                <a:cs typeface="Roboto"/>
              </a:rPr>
              <a:t>capitán</a:t>
            </a:r>
            <a:r>
              <a:rPr lang="en-US" dirty="0">
                <a:latin typeface="Roboto"/>
                <a:ea typeface="Roboto"/>
                <a:cs typeface="Roboto"/>
              </a:rPr>
              <a:t> de la </a:t>
            </a:r>
            <a:r>
              <a:rPr lang="en-US" dirty="0" err="1">
                <a:latin typeface="Roboto"/>
                <a:ea typeface="Roboto"/>
                <a:cs typeface="Roboto"/>
              </a:rPr>
              <a:t>alianza</a:t>
            </a:r>
            <a:r>
              <a:rPr lang="en-US" dirty="0">
                <a:latin typeface="Roboto"/>
                <a:ea typeface="Roboto"/>
                <a:cs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</a:rPr>
              <a:t>ganadora</a:t>
            </a:r>
            <a:endParaRPr lang="en-US">
              <a:latin typeface="Roboto"/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</a:rPr>
              <a:t>Segundo Lugar del Inspire Award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  <a:p>
            <a:pPr indent="-381000">
              <a:lnSpc>
                <a:spcPct val="114999"/>
              </a:lnSpc>
              <a:spcBef>
                <a:spcPts val="0"/>
              </a:spcBef>
              <a:buClr>
                <a:srgbClr val="000000"/>
              </a:buClr>
              <a:buSzPts val="2400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</a:rPr>
              <a:t>Primer </a:t>
            </a:r>
            <a:r>
              <a:rPr lang="en-US" dirty="0" err="1">
                <a:latin typeface="Roboto"/>
                <a:ea typeface="Roboto"/>
                <a:cs typeface="Roboto"/>
              </a:rPr>
              <a:t>equipo</a:t>
            </a:r>
            <a:r>
              <a:rPr lang="en-US" dirty="0">
                <a:latin typeface="Roboto"/>
                <a:ea typeface="Roboto"/>
                <a:cs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</a:rPr>
              <a:t>seleccionado</a:t>
            </a:r>
            <a:r>
              <a:rPr lang="en-US" dirty="0">
                <a:latin typeface="Roboto"/>
                <a:ea typeface="Roboto"/>
                <a:cs typeface="Roboto"/>
              </a:rPr>
              <a:t> dentro de la </a:t>
            </a:r>
            <a:r>
              <a:rPr lang="en-US" dirty="0" err="1">
                <a:latin typeface="Roboto"/>
                <a:ea typeface="Roboto"/>
                <a:cs typeface="Roboto"/>
              </a:rPr>
              <a:t>alianza</a:t>
            </a:r>
            <a:r>
              <a:rPr lang="en-US" dirty="0">
                <a:latin typeface="Roboto"/>
                <a:ea typeface="Roboto"/>
                <a:cs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</a:rPr>
              <a:t>ganadora</a:t>
            </a:r>
            <a:endParaRPr lang="en-US">
              <a:latin typeface="Roboto"/>
              <a:ea typeface="Roboto"/>
              <a:cs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 err="1">
                <a:latin typeface="Roboto"/>
                <a:ea typeface="Roboto"/>
                <a:cs typeface="Roboto"/>
              </a:rPr>
              <a:t>Tercer</a:t>
            </a:r>
            <a:r>
              <a:rPr lang="en-US" dirty="0">
                <a:latin typeface="Roboto"/>
                <a:ea typeface="Roboto"/>
                <a:cs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</a:rPr>
              <a:t>lugar</a:t>
            </a:r>
            <a:r>
              <a:rPr lang="en-US" dirty="0">
                <a:latin typeface="Roboto"/>
                <a:ea typeface="Roboto"/>
                <a:cs typeface="Roboto"/>
              </a:rPr>
              <a:t> del Inspire Award</a:t>
            </a: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</a:rPr>
              <a:t>Segundo </a:t>
            </a:r>
            <a:r>
              <a:rPr lang="en-US" dirty="0" err="1">
                <a:latin typeface="Roboto"/>
                <a:ea typeface="Roboto"/>
                <a:cs typeface="Roboto"/>
              </a:rPr>
              <a:t>equipo</a:t>
            </a:r>
            <a:r>
              <a:rPr lang="en-US" dirty="0">
                <a:latin typeface="Roboto"/>
                <a:ea typeface="Roboto"/>
                <a:cs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</a:rPr>
              <a:t>seleccionado</a:t>
            </a:r>
            <a:r>
              <a:rPr lang="en-US" dirty="0">
                <a:latin typeface="Roboto"/>
                <a:ea typeface="Roboto"/>
                <a:cs typeface="Roboto"/>
              </a:rPr>
              <a:t> dentro de la </a:t>
            </a:r>
            <a:r>
              <a:rPr lang="en-US" dirty="0" err="1">
                <a:latin typeface="Roboto"/>
                <a:ea typeface="Roboto"/>
                <a:cs typeface="Roboto"/>
              </a:rPr>
              <a:t>alianza</a:t>
            </a:r>
            <a:r>
              <a:rPr lang="en-US" dirty="0">
                <a:latin typeface="Roboto"/>
                <a:ea typeface="Roboto"/>
                <a:cs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</a:rPr>
              <a:t>ganadora</a:t>
            </a:r>
            <a:endParaRPr lang="en-US" dirty="0" err="1">
              <a:latin typeface="Roboto"/>
              <a:ea typeface="Roboto"/>
              <a:cs typeface="Roboto"/>
              <a:sym typeface="Roboto"/>
            </a:endParaRPr>
          </a:p>
          <a:p>
            <a:pPr indent="-3810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2400"/>
              <a:buFont typeface="Roboto"/>
              <a:buAutoNum type="arabicPeriod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Primer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lugar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del Think Award</a:t>
            </a:r>
            <a:endParaRPr lang="en-US" dirty="0">
              <a:latin typeface="Roboto"/>
              <a:ea typeface="Roboto"/>
              <a:cs typeface="Roboto"/>
            </a:endParaRPr>
          </a:p>
          <a:p>
            <a:pPr marL="0" lvl="0" indent="0">
              <a:lnSpc>
                <a:spcPct val="115000"/>
              </a:lnSpc>
              <a:spcBef>
                <a:spcPts val="1600"/>
              </a:spcBef>
              <a:buNone/>
            </a:pPr>
            <a:endParaRPr lang="en-US" dirty="0">
              <a:latin typeface="Roboto"/>
              <a:ea typeface="Roboto"/>
              <a:cs typeface="Roboto"/>
              <a:sym typeface="Roboto"/>
            </a:endParaRPr>
          </a:p>
          <a:p>
            <a:pPr indent="-381000">
              <a:lnSpc>
                <a:spcPct val="115000"/>
              </a:lnSpc>
              <a:spcBef>
                <a:spcPts val="160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La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lista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completa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del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orden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avance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se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encuentra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en el Manual De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Juego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 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Oficial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de FTC</a:t>
            </a:r>
            <a:endParaRPr lang="en-US" dirty="0">
              <a:solidFill>
                <a:srgbClr val="000000"/>
              </a:solidFill>
              <a:latin typeface="Roboto"/>
              <a:ea typeface="Roboto"/>
              <a:cs typeface="Roboto"/>
            </a:endParaRPr>
          </a:p>
          <a:p>
            <a:pPr indent="-381000">
              <a:lnSpc>
                <a:spcPct val="114999"/>
              </a:lnSpc>
              <a:spcBef>
                <a:spcPts val="1600"/>
              </a:spcBef>
              <a:buClr>
                <a:srgbClr val="000000"/>
              </a:buClr>
              <a:buSzPts val="2400"/>
              <a:buFont typeface="Roboto"/>
              <a:buChar char="●"/>
            </a:pP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Que los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campeonatos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estatales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se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programen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en la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misma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fecha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es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menos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probable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pero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puede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ocurrir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lang="en-US" dirty="0">
              <a:latin typeface="Roboto"/>
              <a:ea typeface="Roboto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C93C9F-2D6D-A441-B8CB-31904A20F9A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D640AB-64DB-EA49-A301-BAF58482B0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88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A6231-633A-7F40-9BB1-CE6000B0B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Campeonato Mundial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D44FC-DCB1-154C-AE6F-4BA30A0D00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Participan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160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en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cada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campeonato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mundial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(Norte y Sur)</a:t>
            </a:r>
            <a:endParaRPr lang="en-US" dirty="0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Existen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dos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divisiones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dentro del Campeonato</a:t>
            </a:r>
            <a:endParaRPr lang="en-US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Asisten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de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otros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países</a:t>
            </a:r>
            <a:endParaRPr lang="en-US" dirty="0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4999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Todos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los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progamas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y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categorías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b="1" i="1" dirty="0">
                <a:latin typeface="Roboto"/>
                <a:ea typeface="Roboto"/>
                <a:cs typeface="Roboto"/>
                <a:sym typeface="Roboto"/>
              </a:rPr>
              <a:t>FIRST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se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encuentran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en el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evento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</a:t>
            </a:r>
            <a:endParaRPr lang="en-US" dirty="0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El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evento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dura 4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días</a:t>
            </a:r>
            <a:endParaRPr lang="en-US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El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evento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toma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lugar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mediados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 Abril</a:t>
            </a:r>
            <a:endParaRPr lang="en-US" dirty="0">
              <a:latin typeface="Roboto"/>
              <a:ea typeface="Roboto"/>
              <a:cs typeface="Roboto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E58AB8-03E9-E041-A3FE-7EBC2F7BE68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20B27C-3F79-A046-BE37-B1FD8DFE00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24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430BD-A452-AA46-A82E-F6D55EAF3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ym typeface="Audiowide"/>
              </a:rPr>
              <a:t>Torneos de Post-</a:t>
            </a:r>
            <a:r>
              <a:rPr lang="en-US" dirty="0" err="1">
                <a:sym typeface="Audiowide"/>
              </a:rPr>
              <a:t>Temporada</a:t>
            </a:r>
            <a:r>
              <a:rPr lang="en-US" dirty="0">
                <a:sym typeface="Audiowide"/>
              </a:rPr>
              <a:t> </a:t>
            </a:r>
            <a:endParaRPr lang="en-US" dirty="0">
              <a:latin typeface="Audiowide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43EA5-70EB-FF40-8B49-6E4B546342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llevan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cabo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independientemente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es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decir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fuera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 FIRST </a:t>
            </a:r>
            <a:endParaRPr lang="en-US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La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mayoría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estos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son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organizados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por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equipos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ya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existente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lang="en-US" dirty="0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4999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Algunos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aspectos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del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juego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tienden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cambiar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lang="en-US" dirty="0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Aveces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se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requiere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registro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completo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lang="en-US" dirty="0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4999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Algunas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veces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se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aplican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la 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presencia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de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jueces</a:t>
            </a:r>
            <a:endParaRPr lang="en-US" dirty="0" err="1">
              <a:latin typeface="Roboto"/>
              <a:ea typeface="Roboto"/>
              <a:cs typeface="Roboto"/>
            </a:endParaRPr>
          </a:p>
          <a:p>
            <a:pPr indent="-419100">
              <a:lnSpc>
                <a:spcPct val="115000"/>
              </a:lnSpc>
              <a:spcBef>
                <a:spcPts val="0"/>
              </a:spcBef>
              <a:buClr>
                <a:srgbClr val="000000"/>
              </a:buClr>
              <a:buSzPts val="3000"/>
              <a:buFont typeface="Roboto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Los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torneos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 Post-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temporada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se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llevan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cabo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antes, 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durante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o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después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 de la </a:t>
            </a: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temporada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 </a:t>
            </a:r>
            <a:endParaRPr lang="en-US" dirty="0">
              <a:latin typeface="Roboto"/>
              <a:ea typeface="Roboto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52E11B-55DD-9C42-B0E0-F0B6AC96990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FTCTutorials.com (Last edit 4/1/2020)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7D4A97-2E36-4046-B246-BF279E4ACF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738566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Custom 17">
      <a:dk1>
        <a:srgbClr val="000000"/>
      </a:dk1>
      <a:lt1>
        <a:srgbClr val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1463</Words>
  <Application>Microsoft Macintosh PowerPoint</Application>
  <PresentationFormat>On-screen Show (4:3)</PresentationFormat>
  <Paragraphs>256</Paragraphs>
  <Slides>22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Helvetica Neue</vt:lpstr>
      <vt:lpstr>Audiowide</vt:lpstr>
      <vt:lpstr>Century Gothic</vt:lpstr>
      <vt:lpstr>Abril Fatface</vt:lpstr>
      <vt:lpstr>Roboto</vt:lpstr>
      <vt:lpstr>Calibri</vt:lpstr>
      <vt:lpstr>BrushVTI</vt:lpstr>
      <vt:lpstr>Competencias</vt:lpstr>
      <vt:lpstr>Tipos de Competencias</vt:lpstr>
      <vt:lpstr>PowerPoint Presentation</vt:lpstr>
      <vt:lpstr>Torneo de clasificación Estatal</vt:lpstr>
      <vt:lpstr>Orden de avance dentro del  torneo de clasificación  Estatal </vt:lpstr>
      <vt:lpstr>Campeonato Estatal</vt:lpstr>
      <vt:lpstr>Orden de avance dentro del campeonato Estatal</vt:lpstr>
      <vt:lpstr>Campeonato Mundial</vt:lpstr>
      <vt:lpstr>Torneos de Post-Temporada </vt:lpstr>
      <vt:lpstr>PowerPoint Presentation</vt:lpstr>
      <vt:lpstr>Preparación de Pits</vt:lpstr>
      <vt:lpstr>Pre-Evaluación de equipos</vt:lpstr>
      <vt:lpstr>Esquema del orden del evento, el día de competencia</vt:lpstr>
      <vt:lpstr>Presentación con los jueces</vt:lpstr>
      <vt:lpstr>Ceremonia de inauguración</vt:lpstr>
      <vt:lpstr>Junta de conductores</vt:lpstr>
      <vt:lpstr>Partidas de clasificación</vt:lpstr>
      <vt:lpstr>Selección de Alianzas</vt:lpstr>
      <vt:lpstr>Partidas de eliminación/Finales</vt:lpstr>
      <vt:lpstr>Ceremonia de premiación</vt:lpstr>
      <vt:lpstr>Créditos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Competitions</dc:title>
  <dc:creator>Srinivasan Seshan</dc:creator>
  <cp:lastModifiedBy>Adriana Lorena Avitia Palma</cp:lastModifiedBy>
  <cp:revision>924</cp:revision>
  <dcterms:created xsi:type="dcterms:W3CDTF">2020-03-03T17:05:41Z</dcterms:created>
  <dcterms:modified xsi:type="dcterms:W3CDTF">2020-04-14T03:56:46Z</dcterms:modified>
</cp:coreProperties>
</file>